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4.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5.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2.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3.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6.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4.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7.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8.xml" ContentType="application/vnd.openxmlformats-officedocument.themeOverride+xml"/>
  <Override PartName="/ppt/notesSlides/notesSlide1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9.xml" ContentType="application/vnd.openxmlformats-officedocument.themeOverride+xml"/>
  <Override PartName="/ppt/notesSlides/notesSlide1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10.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11.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2" r:id="rId2"/>
    <p:sldMasterId id="2147483712" r:id="rId3"/>
    <p:sldMasterId id="2147483722" r:id="rId4"/>
    <p:sldMasterId id="2147483732" r:id="rId5"/>
    <p:sldMasterId id="2147483742" r:id="rId6"/>
    <p:sldMasterId id="2147483753" r:id="rId7"/>
  </p:sldMasterIdLst>
  <p:notesMasterIdLst>
    <p:notesMasterId r:id="rId51"/>
  </p:notesMasterIdLst>
  <p:handoutMasterIdLst>
    <p:handoutMasterId r:id="rId52"/>
  </p:handoutMasterIdLst>
  <p:sldIdLst>
    <p:sldId id="1245" r:id="rId8"/>
    <p:sldId id="511" r:id="rId9"/>
    <p:sldId id="524" r:id="rId10"/>
    <p:sldId id="361" r:id="rId11"/>
    <p:sldId id="525" r:id="rId12"/>
    <p:sldId id="1612" r:id="rId13"/>
    <p:sldId id="512" r:id="rId14"/>
    <p:sldId id="1596" r:id="rId15"/>
    <p:sldId id="1404" r:id="rId16"/>
    <p:sldId id="548" r:id="rId17"/>
    <p:sldId id="1551" r:id="rId18"/>
    <p:sldId id="1355" r:id="rId19"/>
    <p:sldId id="1421" r:id="rId20"/>
    <p:sldId id="1495" r:id="rId21"/>
    <p:sldId id="1598" r:id="rId22"/>
    <p:sldId id="1493" r:id="rId23"/>
    <p:sldId id="1600" r:id="rId24"/>
    <p:sldId id="1573" r:id="rId25"/>
    <p:sldId id="1569" r:id="rId26"/>
    <p:sldId id="1566" r:id="rId27"/>
    <p:sldId id="1562" r:id="rId28"/>
    <p:sldId id="1601" r:id="rId29"/>
    <p:sldId id="1531" r:id="rId30"/>
    <p:sldId id="1584" r:id="rId31"/>
    <p:sldId id="1602" r:id="rId32"/>
    <p:sldId id="1604" r:id="rId33"/>
    <p:sldId id="1372" r:id="rId34"/>
    <p:sldId id="1381" r:id="rId35"/>
    <p:sldId id="1388" r:id="rId36"/>
    <p:sldId id="587" r:id="rId37"/>
    <p:sldId id="1488" r:id="rId38"/>
    <p:sldId id="1395" r:id="rId39"/>
    <p:sldId id="1485" r:id="rId40"/>
    <p:sldId id="1486" r:id="rId41"/>
    <p:sldId id="1605" r:id="rId42"/>
    <p:sldId id="1357" r:id="rId43"/>
    <p:sldId id="1544" r:id="rId44"/>
    <p:sldId id="1542" r:id="rId45"/>
    <p:sldId id="1606" r:id="rId46"/>
    <p:sldId id="1608" r:id="rId47"/>
    <p:sldId id="1618" r:id="rId48"/>
    <p:sldId id="1619" r:id="rId49"/>
    <p:sldId id="514" r:id="rId50"/>
  </p:sldIdLst>
  <p:sldSz cx="12192000" cy="6858000"/>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3" userDrawn="1">
          <p15:clr>
            <a:srgbClr val="A4A3A4"/>
          </p15:clr>
        </p15:guide>
        <p15:guide id="2" pos="5496" userDrawn="1">
          <p15:clr>
            <a:srgbClr val="A4A3A4"/>
          </p15:clr>
        </p15:guide>
        <p15:guide id="3" orient="horz" pos="300" userDrawn="1">
          <p15:clr>
            <a:srgbClr val="A4A3A4"/>
          </p15:clr>
        </p15:guide>
        <p15:guide id="4" pos="1166">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B1AF"/>
    <a:srgbClr val="A6A6A6"/>
    <a:srgbClr val="C9F7F7"/>
    <a:srgbClr val="595959"/>
    <a:srgbClr val="5EE7E6"/>
    <a:srgbClr val="00565B"/>
    <a:srgbClr val="7F7F7F"/>
    <a:srgbClr val="00AA14"/>
    <a:srgbClr val="BFBFBF"/>
    <a:srgbClr val="DCE8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96140" autoAdjust="0"/>
  </p:normalViewPr>
  <p:slideViewPr>
    <p:cSldViewPr snapToGrid="0">
      <p:cViewPr varScale="1">
        <p:scale>
          <a:sx n="78" d="100"/>
          <a:sy n="78" d="100"/>
        </p:scale>
        <p:origin x="965" y="72"/>
      </p:cViewPr>
      <p:guideLst>
        <p:guide orient="horz" pos="3453"/>
        <p:guide pos="5496"/>
        <p:guide orient="horz" pos="300"/>
        <p:guide pos="1166"/>
      </p:guideLst>
    </p:cSldViewPr>
  </p:slideViewPr>
  <p:outlineViewPr>
    <p:cViewPr>
      <p:scale>
        <a:sx n="33" d="100"/>
        <a:sy n="33" d="100"/>
      </p:scale>
      <p:origin x="0" y="225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1" d="100"/>
          <a:sy n="61" d="100"/>
        </p:scale>
        <p:origin x="-3390"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586197751047436"/>
          <c:y val="4.0440956449338504E-2"/>
          <c:w val="0.51825601618938244"/>
          <c:h val="0.90581794574825569"/>
        </c:manualLayout>
      </c:layout>
      <c:barChart>
        <c:barDir val="bar"/>
        <c:grouping val="clustered"/>
        <c:varyColors val="0"/>
        <c:ser>
          <c:idx val="0"/>
          <c:order val="0"/>
          <c:tx>
            <c:strRef>
              <c:f>Sheet1!$B$1</c:f>
              <c:strCache>
                <c:ptCount val="1"/>
              </c:strCache>
            </c:strRef>
          </c:tx>
          <c:spPr>
            <a:solidFill>
              <a:srgbClr val="BFBFB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Vyras</c:v>
                </c:pt>
                <c:pt idx="1">
                  <c:v>Moteris</c:v>
                </c:pt>
                <c:pt idx="3">
                  <c:v>18-25 m.</c:v>
                </c:pt>
                <c:pt idx="4">
                  <c:v>26-35 m.</c:v>
                </c:pt>
                <c:pt idx="5">
                  <c:v>36-45 m.</c:v>
                </c:pt>
                <c:pt idx="6">
                  <c:v>46-55 m.</c:v>
                </c:pt>
                <c:pt idx="7">
                  <c:v>56 m. ir daugiau</c:v>
                </c:pt>
                <c:pt idx="9">
                  <c:v>Nevedęs / netekėjusi</c:v>
                </c:pt>
                <c:pt idx="10">
                  <c:v>Vedęs / ištekėjusi, gyvenate neregistruotoje santuokoje</c:v>
                </c:pt>
                <c:pt idx="11">
                  <c:v>Išsiskyręs/ -usi</c:v>
                </c:pt>
                <c:pt idx="12">
                  <c:v>Našlys/ -ė</c:v>
                </c:pt>
                <c:pt idx="14">
                  <c:v>Namų ūkis su vaikais</c:v>
                </c:pt>
                <c:pt idx="15">
                  <c:v>Namų ūkis be vaikų</c:v>
                </c:pt>
                <c:pt idx="17">
                  <c:v>Pilna šeima (tėvai+vaikai)</c:v>
                </c:pt>
                <c:pt idx="18">
                  <c:v>Vienišo tėvo/ motinos šeima (vaikai)</c:v>
                </c:pt>
                <c:pt idx="19">
                  <c:v>Kita (vieno, kelių suaugusių šeima)</c:v>
                </c:pt>
              </c:strCache>
            </c:strRef>
          </c:cat>
          <c:val>
            <c:numRef>
              <c:f>Sheet1!$B$2:$B$21</c:f>
              <c:numCache>
                <c:formatCode>0</c:formatCode>
                <c:ptCount val="20"/>
                <c:pt idx="0">
                  <c:v>46.745562130177518</c:v>
                </c:pt>
                <c:pt idx="1">
                  <c:v>53.254437869822489</c:v>
                </c:pt>
                <c:pt idx="3">
                  <c:v>11.834319526627219</c:v>
                </c:pt>
                <c:pt idx="4">
                  <c:v>19.822485207100591</c:v>
                </c:pt>
                <c:pt idx="5">
                  <c:v>17.948717948717949</c:v>
                </c:pt>
                <c:pt idx="6">
                  <c:v>19.526627218934912</c:v>
                </c:pt>
                <c:pt idx="7">
                  <c:v>30.867850098619332</c:v>
                </c:pt>
                <c:pt idx="9">
                  <c:v>18.444666001994019</c:v>
                </c:pt>
                <c:pt idx="10">
                  <c:v>69.292123629112666</c:v>
                </c:pt>
                <c:pt idx="11">
                  <c:v>7.6769690927218344</c:v>
                </c:pt>
                <c:pt idx="12">
                  <c:v>4.5862412761714859</c:v>
                </c:pt>
                <c:pt idx="14">
                  <c:v>35.1</c:v>
                </c:pt>
                <c:pt idx="15">
                  <c:v>64.900000000000006</c:v>
                </c:pt>
                <c:pt idx="17">
                  <c:v>31.1</c:v>
                </c:pt>
                <c:pt idx="18">
                  <c:v>3.8</c:v>
                </c:pt>
                <c:pt idx="19">
                  <c:v>65.099999999999994</c:v>
                </c:pt>
              </c:numCache>
            </c:numRef>
          </c:val>
          <c:extLst>
            <c:ext xmlns:c16="http://schemas.microsoft.com/office/drawing/2014/chart" uri="{C3380CC4-5D6E-409C-BE32-E72D297353CC}">
              <c16:uniqueId val="{00000000-705C-4911-9A3C-77B69B77FF88}"/>
            </c:ext>
          </c:extLst>
        </c:ser>
        <c:ser>
          <c:idx val="1"/>
          <c:order val="1"/>
          <c:tx>
            <c:strRef>
              <c:f>Sheet1!$C$1</c:f>
              <c:strCache>
                <c:ptCount val="1"/>
              </c:strCache>
            </c:strRef>
          </c:tx>
          <c:spPr>
            <a:noFill/>
            <a:ln>
              <a:noFill/>
            </a:ln>
            <a:effectLst/>
          </c:spPr>
          <c:invertIfNegative val="0"/>
          <c:cat>
            <c:strRef>
              <c:f>Sheet1!$A$2:$A$21</c:f>
              <c:strCache>
                <c:ptCount val="20"/>
                <c:pt idx="0">
                  <c:v>Vyras</c:v>
                </c:pt>
                <c:pt idx="1">
                  <c:v>Moteris</c:v>
                </c:pt>
                <c:pt idx="3">
                  <c:v>18-25 m.</c:v>
                </c:pt>
                <c:pt idx="4">
                  <c:v>26-35 m.</c:v>
                </c:pt>
                <c:pt idx="5">
                  <c:v>36-45 m.</c:v>
                </c:pt>
                <c:pt idx="6">
                  <c:v>46-55 m.</c:v>
                </c:pt>
                <c:pt idx="7">
                  <c:v>56 m. ir daugiau</c:v>
                </c:pt>
                <c:pt idx="9">
                  <c:v>Nevedęs / netekėjusi</c:v>
                </c:pt>
                <c:pt idx="10">
                  <c:v>Vedęs / ištekėjusi, gyvenate neregistruotoje santuokoje</c:v>
                </c:pt>
                <c:pt idx="11">
                  <c:v>Išsiskyręs/ -usi</c:v>
                </c:pt>
                <c:pt idx="12">
                  <c:v>Našlys/ -ė</c:v>
                </c:pt>
                <c:pt idx="14">
                  <c:v>Namų ūkis su vaikais</c:v>
                </c:pt>
                <c:pt idx="15">
                  <c:v>Namų ūkis be vaikų</c:v>
                </c:pt>
                <c:pt idx="17">
                  <c:v>Pilna šeima (tėvai+vaikai)</c:v>
                </c:pt>
                <c:pt idx="18">
                  <c:v>Vienišo tėvo/ motinos šeima (vaikai)</c:v>
                </c:pt>
                <c:pt idx="19">
                  <c:v>Kita (vieno, kelių suaugusių šeima)</c:v>
                </c:pt>
              </c:strCache>
            </c:strRef>
          </c:cat>
          <c:val>
            <c:numRef>
              <c:f>Sheet1!$C$2:$C$21</c:f>
              <c:numCache>
                <c:formatCode>General</c:formatCode>
                <c:ptCount val="20"/>
              </c:numCache>
            </c:numRef>
          </c:val>
          <c:extLst>
            <c:ext xmlns:c16="http://schemas.microsoft.com/office/drawing/2014/chart" uri="{C3380CC4-5D6E-409C-BE32-E72D297353CC}">
              <c16:uniqueId val="{00000001-705C-4911-9A3C-77B69B77FF88}"/>
            </c:ext>
          </c:extLst>
        </c:ser>
        <c:dLbls>
          <c:showLegendKey val="0"/>
          <c:showVal val="0"/>
          <c:showCatName val="0"/>
          <c:showSerName val="0"/>
          <c:showPercent val="0"/>
          <c:showBubbleSize val="0"/>
        </c:dLbls>
        <c:gapWidth val="0"/>
        <c:overlap val="35"/>
        <c:axId val="163307520"/>
        <c:axId val="163309056"/>
      </c:barChart>
      <c:catAx>
        <c:axId val="163307520"/>
        <c:scaling>
          <c:orientation val="maxMin"/>
        </c:scaling>
        <c:delete val="0"/>
        <c:axPos val="l"/>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endParaRPr lang="lt-LT"/>
          </a:p>
        </c:txPr>
        <c:crossAx val="163309056"/>
        <c:crosses val="autoZero"/>
        <c:auto val="1"/>
        <c:lblAlgn val="ctr"/>
        <c:lblOffset val="100"/>
        <c:noMultiLvlLbl val="0"/>
      </c:catAx>
      <c:valAx>
        <c:axId val="163309056"/>
        <c:scaling>
          <c:orientation val="minMax"/>
        </c:scaling>
        <c:delete val="1"/>
        <c:axPos val="t"/>
        <c:numFmt formatCode="0" sourceLinked="1"/>
        <c:majorTickMark val="none"/>
        <c:minorTickMark val="none"/>
        <c:tickLblPos val="nextTo"/>
        <c:crossAx val="163307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66131479681325"/>
          <c:y val="0.18611559934385852"/>
          <c:w val="0.36118392295520751"/>
          <c:h val="0.71560098318765519"/>
        </c:manualLayout>
      </c:layout>
      <c:doughnutChart>
        <c:varyColors val="1"/>
        <c:ser>
          <c:idx val="0"/>
          <c:order val="0"/>
          <c:tx>
            <c:strRef>
              <c:f>Sheet1!$B$1</c:f>
              <c:strCache>
                <c:ptCount val="1"/>
                <c:pt idx="0">
                  <c:v>Series 1</c:v>
                </c:pt>
              </c:strCache>
            </c:strRef>
          </c:tx>
          <c:dPt>
            <c:idx val="0"/>
            <c:bubble3D val="0"/>
            <c:spPr>
              <a:solidFill>
                <a:srgbClr val="1AB1AF"/>
              </a:solidFill>
              <a:ln>
                <a:noFill/>
              </a:ln>
              <a:effectLst/>
            </c:spPr>
            <c:extLst>
              <c:ext xmlns:c16="http://schemas.microsoft.com/office/drawing/2014/chart" uri="{C3380CC4-5D6E-409C-BE32-E72D297353CC}">
                <c16:uniqueId val="{00000001-F403-4CB7-9E9A-894F69AC23C2}"/>
              </c:ext>
            </c:extLst>
          </c:dPt>
          <c:dPt>
            <c:idx val="1"/>
            <c:bubble3D val="0"/>
            <c:spPr>
              <a:solidFill>
                <a:srgbClr val="00565B"/>
              </a:solidFill>
              <a:ln>
                <a:noFill/>
              </a:ln>
              <a:effectLst/>
            </c:spPr>
            <c:extLst>
              <c:ext xmlns:c16="http://schemas.microsoft.com/office/drawing/2014/chart" uri="{C3380CC4-5D6E-409C-BE32-E72D297353CC}">
                <c16:uniqueId val="{00000003-F403-4CB7-9E9A-894F69AC23C2}"/>
              </c:ext>
            </c:extLst>
          </c:dPt>
          <c:dPt>
            <c:idx val="2"/>
            <c:bubble3D val="0"/>
            <c:spPr>
              <a:solidFill>
                <a:srgbClr val="00D0D3"/>
              </a:solidFill>
              <a:ln>
                <a:noFill/>
              </a:ln>
              <a:effectLst/>
            </c:spPr>
            <c:extLst>
              <c:ext xmlns:c16="http://schemas.microsoft.com/office/drawing/2014/chart" uri="{C3380CC4-5D6E-409C-BE32-E72D297353CC}">
                <c16:uniqueId val="{00000006-F403-4CB7-9E9A-894F69AC23C2}"/>
              </c:ext>
            </c:extLst>
          </c:dPt>
          <c:dPt>
            <c:idx val="3"/>
            <c:bubble3D val="0"/>
            <c:spPr>
              <a:solidFill>
                <a:sysClr val="window" lastClr="FFFFFF">
                  <a:lumMod val="75000"/>
                </a:sysClr>
              </a:solidFill>
              <a:ln>
                <a:noFill/>
              </a:ln>
              <a:effectLst/>
            </c:spPr>
            <c:extLst>
              <c:ext xmlns:c16="http://schemas.microsoft.com/office/drawing/2014/chart" uri="{C3380CC4-5D6E-409C-BE32-E72D297353CC}">
                <c16:uniqueId val="{00000007-C5F5-4DBC-8D06-2FD1052B9F8B}"/>
              </c:ext>
            </c:extLst>
          </c:dPt>
          <c:dPt>
            <c:idx val="4"/>
            <c:bubble3D val="0"/>
            <c:spPr>
              <a:solidFill>
                <a:srgbClr val="1AB1AF">
                  <a:lumMod val="50000"/>
                </a:srgbClr>
              </a:solidFill>
              <a:ln>
                <a:noFill/>
              </a:ln>
              <a:effectLst/>
            </c:spPr>
            <c:extLst>
              <c:ext xmlns:c16="http://schemas.microsoft.com/office/drawing/2014/chart" uri="{C3380CC4-5D6E-409C-BE32-E72D297353CC}">
                <c16:uniqueId val="{0000000A-98C4-4DBA-A04F-163DC750AE33}"/>
              </c:ext>
            </c:extLst>
          </c:dPt>
          <c:dPt>
            <c:idx val="5"/>
            <c:bubble3D val="0"/>
            <c:spPr>
              <a:solidFill>
                <a:sysClr val="window" lastClr="FFFFFF">
                  <a:lumMod val="75000"/>
                </a:sysClr>
              </a:solidFill>
              <a:ln>
                <a:noFill/>
              </a:ln>
              <a:effectLst/>
            </c:spPr>
            <c:extLst>
              <c:ext xmlns:c16="http://schemas.microsoft.com/office/drawing/2014/chart" uri="{C3380CC4-5D6E-409C-BE32-E72D297353CC}">
                <c16:uniqueId val="{00000009-98C4-4DBA-A04F-163DC750AE33}"/>
              </c:ext>
            </c:extLst>
          </c:dPt>
          <c:dLbls>
            <c:dLbl>
              <c:idx val="0"/>
              <c:layout>
                <c:manualLayout>
                  <c:x val="5.7466590837485385E-2"/>
                  <c:y val="8.967796403516771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5.9108493432842114E-2"/>
                  <c:y val="0.1040974007411816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3.2838051907135108E-3"/>
                  <c:y val="-0.1181008576765173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F403-4CB7-9E9A-894F69AC23C2}"/>
                </c:ext>
              </c:extLst>
            </c:dLbl>
            <c:dLbl>
              <c:idx val="3"/>
              <c:layout>
                <c:manualLayout>
                  <c:x val="0.11493318167497077"/>
                  <c:y val="9.75913131948578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5F5-4DBC-8D06-2FD1052B9F8B}"/>
                </c:ext>
              </c:extLst>
            </c:dLbl>
            <c:dLbl>
              <c:idx val="4"/>
              <c:layout>
                <c:manualLayout>
                  <c:x val="0.1215007920563978"/>
                  <c:y val="-1.62652188658096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98C4-4DBA-A04F-163DC750AE33}"/>
                </c:ext>
              </c:extLst>
            </c:dLbl>
            <c:dLbl>
              <c:idx val="5"/>
              <c:layout>
                <c:manualLayout>
                  <c:x val="0.1182169868656841"/>
                  <c:y val="0.117109575833829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8C4-4DBA-A04F-163DC750AE33}"/>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Berniukas</c:v>
                </c:pt>
                <c:pt idx="1">
                  <c:v>Mergaitė</c:v>
                </c:pt>
                <c:pt idx="2">
                  <c:v>Lytis nesvarbi</c:v>
                </c:pt>
                <c:pt idx="3">
                  <c:v>Vaikų nenoriu turėti</c:v>
                </c:pt>
              </c:strCache>
            </c:strRef>
          </c:cat>
          <c:val>
            <c:numRef>
              <c:f>Sheet1!$B$2:$B$5</c:f>
              <c:numCache>
                <c:formatCode>General</c:formatCode>
                <c:ptCount val="4"/>
                <c:pt idx="0">
                  <c:v>17</c:v>
                </c:pt>
                <c:pt idx="1">
                  <c:v>12</c:v>
                </c:pt>
                <c:pt idx="2">
                  <c:v>64</c:v>
                </c:pt>
                <c:pt idx="3">
                  <c:v>7</c:v>
                </c:pt>
              </c:numCache>
            </c:numRef>
          </c:val>
          <c:extLst>
            <c:ext xmlns:c16="http://schemas.microsoft.com/office/drawing/2014/chart" uri="{C3380CC4-5D6E-409C-BE32-E72D297353CC}">
              <c16:uniqueId val="{00000004-F403-4CB7-9E9A-894F69AC23C2}"/>
            </c:ext>
          </c:extLst>
        </c:ser>
        <c:dLbls>
          <c:showLegendKey val="0"/>
          <c:showVal val="0"/>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66131479681325"/>
          <c:y val="0.18611559934385852"/>
          <c:w val="0.36118392295520751"/>
          <c:h val="0.71560098318765519"/>
        </c:manualLayout>
      </c:layout>
      <c:doughnutChart>
        <c:varyColors val="1"/>
        <c:ser>
          <c:idx val="0"/>
          <c:order val="0"/>
          <c:tx>
            <c:strRef>
              <c:f>Sheet1!$B$1</c:f>
              <c:strCache>
                <c:ptCount val="1"/>
                <c:pt idx="0">
                  <c:v>Series 1</c:v>
                </c:pt>
              </c:strCache>
            </c:strRef>
          </c:tx>
          <c:dPt>
            <c:idx val="0"/>
            <c:bubble3D val="0"/>
            <c:spPr>
              <a:solidFill>
                <a:srgbClr val="C9F7F7"/>
              </a:solidFill>
              <a:ln>
                <a:noFill/>
              </a:ln>
              <a:effectLst/>
            </c:spPr>
            <c:extLst>
              <c:ext xmlns:c16="http://schemas.microsoft.com/office/drawing/2014/chart" uri="{C3380CC4-5D6E-409C-BE32-E72D297353CC}">
                <c16:uniqueId val="{00000001-F403-4CB7-9E9A-894F69AC23C2}"/>
              </c:ext>
            </c:extLst>
          </c:dPt>
          <c:dPt>
            <c:idx val="1"/>
            <c:bubble3D val="0"/>
            <c:spPr>
              <a:solidFill>
                <a:srgbClr val="00D0D3"/>
              </a:solidFill>
              <a:ln>
                <a:noFill/>
              </a:ln>
              <a:effectLst/>
            </c:spPr>
            <c:extLst>
              <c:ext xmlns:c16="http://schemas.microsoft.com/office/drawing/2014/chart" uri="{C3380CC4-5D6E-409C-BE32-E72D297353CC}">
                <c16:uniqueId val="{00000003-F403-4CB7-9E9A-894F69AC23C2}"/>
              </c:ext>
            </c:extLst>
          </c:dPt>
          <c:dPt>
            <c:idx val="2"/>
            <c:bubble3D val="0"/>
            <c:spPr>
              <a:solidFill>
                <a:srgbClr val="1AB1AF"/>
              </a:solidFill>
              <a:ln>
                <a:noFill/>
              </a:ln>
              <a:effectLst/>
            </c:spPr>
            <c:extLst>
              <c:ext xmlns:c16="http://schemas.microsoft.com/office/drawing/2014/chart" uri="{C3380CC4-5D6E-409C-BE32-E72D297353CC}">
                <c16:uniqueId val="{00000006-F403-4CB7-9E9A-894F69AC23C2}"/>
              </c:ext>
            </c:extLst>
          </c:dPt>
          <c:dPt>
            <c:idx val="3"/>
            <c:bubble3D val="0"/>
            <c:spPr>
              <a:solidFill>
                <a:srgbClr val="1AB1AF">
                  <a:lumMod val="75000"/>
                </a:srgbClr>
              </a:solidFill>
              <a:ln>
                <a:noFill/>
              </a:ln>
              <a:effectLst/>
            </c:spPr>
            <c:extLst>
              <c:ext xmlns:c16="http://schemas.microsoft.com/office/drawing/2014/chart" uri="{C3380CC4-5D6E-409C-BE32-E72D297353CC}">
                <c16:uniqueId val="{00000007-C5F5-4DBC-8D06-2FD1052B9F8B}"/>
              </c:ext>
            </c:extLst>
          </c:dPt>
          <c:dPt>
            <c:idx val="4"/>
            <c:bubble3D val="0"/>
            <c:spPr>
              <a:solidFill>
                <a:srgbClr val="1AB1AF">
                  <a:lumMod val="50000"/>
                </a:srgbClr>
              </a:solidFill>
              <a:ln>
                <a:noFill/>
              </a:ln>
              <a:effectLst/>
            </c:spPr>
            <c:extLst>
              <c:ext xmlns:c16="http://schemas.microsoft.com/office/drawing/2014/chart" uri="{C3380CC4-5D6E-409C-BE32-E72D297353CC}">
                <c16:uniqueId val="{0000000A-98C4-4DBA-A04F-163DC750AE33}"/>
              </c:ext>
            </c:extLst>
          </c:dPt>
          <c:dPt>
            <c:idx val="5"/>
            <c:bubble3D val="0"/>
            <c:spPr>
              <a:solidFill>
                <a:sysClr val="window" lastClr="FFFFFF">
                  <a:lumMod val="75000"/>
                </a:sysClr>
              </a:solidFill>
              <a:ln>
                <a:noFill/>
              </a:ln>
              <a:effectLst/>
            </c:spPr>
            <c:extLst>
              <c:ext xmlns:c16="http://schemas.microsoft.com/office/drawing/2014/chart" uri="{C3380CC4-5D6E-409C-BE32-E72D297353CC}">
                <c16:uniqueId val="{00000009-98C4-4DBA-A04F-163DC750AE33}"/>
              </c:ext>
            </c:extLst>
          </c:dPt>
          <c:dLbls>
            <c:dLbl>
              <c:idx val="0"/>
              <c:layout>
                <c:manualLayout>
                  <c:x val="0.10343986350747369"/>
                  <c:y val="9.613743315891554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403-4CB7-9E9A-894F69AC23C2}"/>
                </c:ext>
              </c:extLst>
            </c:dLbl>
            <c:dLbl>
              <c:idx val="1"/>
              <c:layout>
                <c:manualLayout>
                  <c:x val="-6.89599090049825E-2"/>
                  <c:y val="5.85547879169147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403-4CB7-9E9A-894F69AC23C2}"/>
                </c:ext>
              </c:extLst>
            </c:dLbl>
            <c:dLbl>
              <c:idx val="2"/>
              <c:layout>
                <c:manualLayout>
                  <c:x val="-5.4182785646771967E-2"/>
                  <c:y val="-0.13436607654232696"/>
                </c:manualLayout>
              </c:layout>
              <c:showLegendKey val="0"/>
              <c:showVal val="0"/>
              <c:showCatName val="1"/>
              <c:showSerName val="0"/>
              <c:showPercent val="1"/>
              <c:showBubbleSize val="0"/>
              <c:extLst>
                <c:ext xmlns:c15="http://schemas.microsoft.com/office/drawing/2012/chart" uri="{CE6537A1-D6FC-4f65-9D91-7224C49458BB}">
                  <c15:layout>
                    <c:manualLayout>
                      <c:w val="0.27732264898617692"/>
                      <c:h val="0.17826679876927365"/>
                    </c:manualLayout>
                  </c15:layout>
                </c:ext>
                <c:ext xmlns:c16="http://schemas.microsoft.com/office/drawing/2014/chart" uri="{C3380CC4-5D6E-409C-BE32-E72D297353CC}">
                  <c16:uniqueId val="{00000006-F403-4CB7-9E9A-894F69AC23C2}"/>
                </c:ext>
              </c:extLst>
            </c:dLbl>
            <c:dLbl>
              <c:idx val="3"/>
              <c:layout>
                <c:manualLayout>
                  <c:x val="8.3737032363192992E-2"/>
                  <c:y val="-3.578348150478120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5F5-4DBC-8D06-2FD1052B9F8B}"/>
                </c:ext>
              </c:extLst>
            </c:dLbl>
            <c:dLbl>
              <c:idx val="4"/>
              <c:layout>
                <c:manualLayout>
                  <c:x val="0.14038267190300002"/>
                  <c:y val="1.3012175092647651E-2"/>
                </c:manualLayout>
              </c:layout>
              <c:showLegendKey val="0"/>
              <c:showVal val="0"/>
              <c:showCatName val="1"/>
              <c:showSerName val="0"/>
              <c:showPercent val="1"/>
              <c:showBubbleSize val="0"/>
              <c:extLst>
                <c:ext xmlns:c15="http://schemas.microsoft.com/office/drawing/2012/chart" uri="{CE6537A1-D6FC-4f65-9D91-7224C49458BB}">
                  <c15:layout>
                    <c:manualLayout>
                      <c:w val="0.19851222939473653"/>
                      <c:h val="0.12212925290647936"/>
                    </c:manualLayout>
                  </c15:layout>
                </c:ext>
                <c:ext xmlns:c16="http://schemas.microsoft.com/office/drawing/2014/chart" uri="{C3380CC4-5D6E-409C-BE32-E72D297353CC}">
                  <c16:uniqueId val="{0000000A-98C4-4DBA-A04F-163DC750AE33}"/>
                </c:ext>
              </c:extLst>
            </c:dLbl>
            <c:dLbl>
              <c:idx val="5"/>
              <c:layout>
                <c:manualLayout>
                  <c:x val="0.10836557129354375"/>
                  <c:y val="4.55426128242668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8C4-4DBA-A04F-163DC750AE33}"/>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Žymiai prastesnė</c:v>
                </c:pt>
                <c:pt idx="1">
                  <c:v>Prastesnė</c:v>
                </c:pt>
                <c:pt idx="2">
                  <c:v>Nei prastesnė, nei geresnė</c:v>
                </c:pt>
                <c:pt idx="3">
                  <c:v>Geresnė</c:v>
                </c:pt>
                <c:pt idx="4">
                  <c:v>Žymiai geresnė</c:v>
                </c:pt>
                <c:pt idx="5">
                  <c:v>Negaliu įvardinti</c:v>
                </c:pt>
              </c:strCache>
            </c:strRef>
          </c:cat>
          <c:val>
            <c:numRef>
              <c:f>Sheet1!$B$2:$B$7</c:f>
              <c:numCache>
                <c:formatCode>General</c:formatCode>
                <c:ptCount val="6"/>
                <c:pt idx="0">
                  <c:v>14</c:v>
                </c:pt>
                <c:pt idx="1">
                  <c:v>23</c:v>
                </c:pt>
                <c:pt idx="2">
                  <c:v>42</c:v>
                </c:pt>
                <c:pt idx="3">
                  <c:v>6</c:v>
                </c:pt>
                <c:pt idx="4">
                  <c:v>3</c:v>
                </c:pt>
                <c:pt idx="5">
                  <c:v>13</c:v>
                </c:pt>
              </c:numCache>
            </c:numRef>
          </c:val>
          <c:extLst>
            <c:ext xmlns:c16="http://schemas.microsoft.com/office/drawing/2014/chart" uri="{C3380CC4-5D6E-409C-BE32-E72D297353CC}">
              <c16:uniqueId val="{00000004-F403-4CB7-9E9A-894F69AC23C2}"/>
            </c:ext>
          </c:extLst>
        </c:ser>
        <c:dLbls>
          <c:showLegendKey val="0"/>
          <c:showVal val="0"/>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56484656361951"/>
          <c:y val="0.17048160968189552"/>
          <c:w val="0.39046594936263895"/>
          <c:h val="0.80729719382130483"/>
        </c:manualLayout>
      </c:layout>
      <c:barChart>
        <c:barDir val="bar"/>
        <c:grouping val="stacked"/>
        <c:varyColors val="0"/>
        <c:ser>
          <c:idx val="0"/>
          <c:order val="0"/>
          <c:tx>
            <c:strRef>
              <c:f>Sheet1!$B$1</c:f>
              <c:strCache>
                <c:ptCount val="1"/>
                <c:pt idx="0">
                  <c:v>Geresnė</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1-A693-405E-95BD-F255D3EE6F0D}"/>
              </c:ext>
            </c:extLst>
          </c:dPt>
          <c:dPt>
            <c:idx val="1"/>
            <c:invertIfNegative val="0"/>
            <c:bubble3D val="0"/>
            <c:extLst>
              <c:ext xmlns:c16="http://schemas.microsoft.com/office/drawing/2014/chart" uri="{C3380CC4-5D6E-409C-BE32-E72D297353CC}">
                <c16:uniqueId val="{00000003-A693-405E-95BD-F255D3EE6F0D}"/>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Vyras</c:v>
                </c:pt>
                <c:pt idx="1">
                  <c:v>Moteris</c:v>
                </c:pt>
                <c:pt idx="2">
                  <c:v>Namų ūkis su vaikais</c:v>
                </c:pt>
                <c:pt idx="3">
                  <c:v>Namų ūkis be vaikų</c:v>
                </c:pt>
              </c:strCache>
            </c:strRef>
          </c:cat>
          <c:val>
            <c:numRef>
              <c:f>Sheet1!$B$2:$B$5</c:f>
              <c:numCache>
                <c:formatCode>General</c:formatCode>
                <c:ptCount val="4"/>
                <c:pt idx="0">
                  <c:v>13</c:v>
                </c:pt>
                <c:pt idx="1">
                  <c:v>6</c:v>
                </c:pt>
                <c:pt idx="2">
                  <c:v>10</c:v>
                </c:pt>
                <c:pt idx="3">
                  <c:v>9</c:v>
                </c:pt>
              </c:numCache>
            </c:numRef>
          </c:val>
          <c:extLst>
            <c:ext xmlns:c16="http://schemas.microsoft.com/office/drawing/2014/chart" uri="{C3380CC4-5D6E-409C-BE32-E72D297353CC}">
              <c16:uniqueId val="{00000004-A693-405E-95BD-F255D3EE6F0D}"/>
            </c:ext>
          </c:extLst>
        </c:ser>
        <c:ser>
          <c:idx val="1"/>
          <c:order val="1"/>
          <c:tx>
            <c:strRef>
              <c:f>Sheet1!$C$1</c:f>
              <c:strCache>
                <c:ptCount val="1"/>
                <c:pt idx="0">
                  <c:v>Prastesnė</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Vyras</c:v>
                </c:pt>
                <c:pt idx="1">
                  <c:v>Moteris</c:v>
                </c:pt>
                <c:pt idx="2">
                  <c:v>Namų ūkis su vaikais</c:v>
                </c:pt>
                <c:pt idx="3">
                  <c:v>Namų ūkis be vaikų</c:v>
                </c:pt>
              </c:strCache>
            </c:strRef>
          </c:cat>
          <c:val>
            <c:numRef>
              <c:f>Sheet1!$C$2:$C$5</c:f>
              <c:numCache>
                <c:formatCode>General</c:formatCode>
                <c:ptCount val="4"/>
                <c:pt idx="0">
                  <c:v>26</c:v>
                </c:pt>
                <c:pt idx="1">
                  <c:v>45</c:v>
                </c:pt>
                <c:pt idx="2">
                  <c:v>43</c:v>
                </c:pt>
                <c:pt idx="3">
                  <c:v>33</c:v>
                </c:pt>
              </c:numCache>
            </c:numRef>
          </c:val>
          <c:extLst>
            <c:ext xmlns:c16="http://schemas.microsoft.com/office/drawing/2014/chart" uri="{C3380CC4-5D6E-409C-BE32-E72D297353CC}">
              <c16:uniqueId val="{00000005-A693-405E-95BD-F255D3EE6F0D}"/>
            </c:ext>
          </c:extLst>
        </c:ser>
        <c:dLbls>
          <c:showLegendKey val="0"/>
          <c:showVal val="0"/>
          <c:showCatName val="0"/>
          <c:showSerName val="0"/>
          <c:showPercent val="0"/>
          <c:showBubbleSize val="0"/>
        </c:dLbls>
        <c:gapWidth val="45"/>
        <c:overlap val="100"/>
        <c:axId val="164870400"/>
        <c:axId val="164876288"/>
      </c:barChart>
      <c:catAx>
        <c:axId val="1648704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lt-LT"/>
          </a:p>
        </c:txPr>
        <c:crossAx val="164876288"/>
        <c:crosses val="autoZero"/>
        <c:auto val="1"/>
        <c:lblAlgn val="ctr"/>
        <c:lblOffset val="100"/>
        <c:noMultiLvlLbl val="0"/>
      </c:catAx>
      <c:valAx>
        <c:axId val="164876288"/>
        <c:scaling>
          <c:orientation val="minMax"/>
        </c:scaling>
        <c:delete val="1"/>
        <c:axPos val="t"/>
        <c:numFmt formatCode="General" sourceLinked="1"/>
        <c:majorTickMark val="none"/>
        <c:minorTickMark val="none"/>
        <c:tickLblPos val="nextTo"/>
        <c:crossAx val="1648704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lt-L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41606534583722"/>
          <c:y val="0.14757878554957723"/>
          <c:w val="0.5443965355782272"/>
          <c:h val="0.83877488375095111"/>
        </c:manualLayout>
      </c:layout>
      <c:barChart>
        <c:barDir val="bar"/>
        <c:grouping val="stacked"/>
        <c:varyColors val="0"/>
        <c:ser>
          <c:idx val="0"/>
          <c:order val="0"/>
          <c:tx>
            <c:strRef>
              <c:f>Sheet1!$B$1</c:f>
              <c:strCache>
                <c:ptCount val="1"/>
                <c:pt idx="0">
                  <c:v>Visiškai sutinku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Noriu, kad moterys turėtų lygias galimybes su vyrais</c:v>
                </c:pt>
                <c:pt idx="1">
                  <c:v>Moteris turi būti ekonomiškai nepriklausoma nuo vyro </c:v>
                </c:pt>
                <c:pt idx="2">
                  <c:v>Vyras taip pat turėtų daryti karjeros pertrauką ir imti tėvystės atostogų</c:v>
                </c:pt>
                <c:pt idx="3">
                  <c:v>Moterys, gyvenančios su vyrais, turi geresnę finansinę, socialinę padėtį – gali sau leisti daugiau</c:v>
                </c:pt>
                <c:pt idx="4">
                  <c:v>Geriau turėti bet kokį vyrą/žmoną, nei jokio/-ios</c:v>
                </c:pt>
              </c:strCache>
            </c:strRef>
          </c:cat>
          <c:val>
            <c:numRef>
              <c:f>Sheet1!$B$2:$B$6</c:f>
              <c:numCache>
                <c:formatCode>0</c:formatCode>
                <c:ptCount val="5"/>
                <c:pt idx="0">
                  <c:v>25</c:v>
                </c:pt>
                <c:pt idx="1">
                  <c:v>15</c:v>
                </c:pt>
                <c:pt idx="2">
                  <c:v>15</c:v>
                </c:pt>
                <c:pt idx="3">
                  <c:v>5</c:v>
                </c:pt>
                <c:pt idx="4" formatCode="General">
                  <c:v>1</c:v>
                </c:pt>
              </c:numCache>
            </c:numRef>
          </c:val>
          <c:extLst>
            <c:ext xmlns:c16="http://schemas.microsoft.com/office/drawing/2014/chart" uri="{C3380CC4-5D6E-409C-BE32-E72D297353CC}">
              <c16:uniqueId val="{00000000-B218-4982-9369-A73A2C854537}"/>
            </c:ext>
          </c:extLst>
        </c:ser>
        <c:ser>
          <c:idx val="1"/>
          <c:order val="1"/>
          <c:tx>
            <c:strRef>
              <c:f>Sheet1!$C$1</c:f>
              <c:strCache>
                <c:ptCount val="1"/>
                <c:pt idx="0">
                  <c:v>Sutinku</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Noriu, kad moterys turėtų lygias galimybes su vyrais</c:v>
                </c:pt>
                <c:pt idx="1">
                  <c:v>Moteris turi būti ekonomiškai nepriklausoma nuo vyro </c:v>
                </c:pt>
                <c:pt idx="2">
                  <c:v>Vyras taip pat turėtų daryti karjeros pertrauką ir imti tėvystės atostogų</c:v>
                </c:pt>
                <c:pt idx="3">
                  <c:v>Moterys, gyvenančios su vyrais, turi geresnę finansinę, socialinę padėtį – gali sau leisti daugiau</c:v>
                </c:pt>
                <c:pt idx="4">
                  <c:v>Geriau turėti bet kokį vyrą/žmoną, nei jokio/-ios</c:v>
                </c:pt>
              </c:strCache>
            </c:strRef>
          </c:cat>
          <c:val>
            <c:numRef>
              <c:f>Sheet1!$C$2:$C$6</c:f>
              <c:numCache>
                <c:formatCode>0</c:formatCode>
                <c:ptCount val="5"/>
                <c:pt idx="0">
                  <c:v>49</c:v>
                </c:pt>
                <c:pt idx="1">
                  <c:v>39</c:v>
                </c:pt>
                <c:pt idx="2">
                  <c:v>43</c:v>
                </c:pt>
                <c:pt idx="3">
                  <c:v>34</c:v>
                </c:pt>
                <c:pt idx="4" formatCode="General">
                  <c:v>4</c:v>
                </c:pt>
              </c:numCache>
            </c:numRef>
          </c:val>
          <c:extLst>
            <c:ext xmlns:c16="http://schemas.microsoft.com/office/drawing/2014/chart" uri="{C3380CC4-5D6E-409C-BE32-E72D297353CC}">
              <c16:uniqueId val="{00000001-B218-4982-9369-A73A2C854537}"/>
            </c:ext>
          </c:extLst>
        </c:ser>
        <c:ser>
          <c:idx val="2"/>
          <c:order val="2"/>
          <c:tx>
            <c:strRef>
              <c:f>Sheet1!$D$1</c:f>
              <c:strCache>
                <c:ptCount val="1"/>
                <c:pt idx="0">
                  <c:v>Nei sutinku nei nesutinku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Noriu, kad moterys turėtų lygias galimybes su vyrais</c:v>
                </c:pt>
                <c:pt idx="1">
                  <c:v>Moteris turi būti ekonomiškai nepriklausoma nuo vyro </c:v>
                </c:pt>
                <c:pt idx="2">
                  <c:v>Vyras taip pat turėtų daryti karjeros pertrauką ir imti tėvystės atostogų</c:v>
                </c:pt>
                <c:pt idx="3">
                  <c:v>Moterys, gyvenančios su vyrais, turi geresnę finansinę, socialinę padėtį – gali sau leisti daugiau</c:v>
                </c:pt>
                <c:pt idx="4">
                  <c:v>Geriau turėti bet kokį vyrą/žmoną, nei jokio/-ios</c:v>
                </c:pt>
              </c:strCache>
            </c:strRef>
          </c:cat>
          <c:val>
            <c:numRef>
              <c:f>Sheet1!$D$2:$D$6</c:f>
              <c:numCache>
                <c:formatCode>0</c:formatCode>
                <c:ptCount val="5"/>
                <c:pt idx="0">
                  <c:v>18</c:v>
                </c:pt>
                <c:pt idx="1">
                  <c:v>33</c:v>
                </c:pt>
                <c:pt idx="2">
                  <c:v>30</c:v>
                </c:pt>
                <c:pt idx="3">
                  <c:v>40</c:v>
                </c:pt>
                <c:pt idx="4" formatCode="General">
                  <c:v>16</c:v>
                </c:pt>
              </c:numCache>
            </c:numRef>
          </c:val>
          <c:extLst>
            <c:ext xmlns:c16="http://schemas.microsoft.com/office/drawing/2014/chart" uri="{C3380CC4-5D6E-409C-BE32-E72D297353CC}">
              <c16:uniqueId val="{00000002-B218-4982-9369-A73A2C854537}"/>
            </c:ext>
          </c:extLst>
        </c:ser>
        <c:ser>
          <c:idx val="3"/>
          <c:order val="3"/>
          <c:tx>
            <c:strRef>
              <c:f>Sheet1!$E$1</c:f>
              <c:strCache>
                <c:ptCount val="1"/>
                <c:pt idx="0">
                  <c:v>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Noriu, kad moterys turėtų lygias galimybes su vyrais</c:v>
                </c:pt>
                <c:pt idx="1">
                  <c:v>Moteris turi būti ekonomiškai nepriklausoma nuo vyro </c:v>
                </c:pt>
                <c:pt idx="2">
                  <c:v>Vyras taip pat turėtų daryti karjeros pertrauką ir imti tėvystės atostogų</c:v>
                </c:pt>
                <c:pt idx="3">
                  <c:v>Moterys, gyvenančios su vyrais, turi geresnę finansinę, socialinę padėtį – gali sau leisti daugiau</c:v>
                </c:pt>
                <c:pt idx="4">
                  <c:v>Geriau turėti bet kokį vyrą/žmoną, nei jokio/-ios</c:v>
                </c:pt>
              </c:strCache>
            </c:strRef>
          </c:cat>
          <c:val>
            <c:numRef>
              <c:f>Sheet1!$E$2:$E$6</c:f>
              <c:numCache>
                <c:formatCode>0</c:formatCode>
                <c:ptCount val="5"/>
                <c:pt idx="0">
                  <c:v>5</c:v>
                </c:pt>
                <c:pt idx="1">
                  <c:v>9</c:v>
                </c:pt>
                <c:pt idx="2">
                  <c:v>8</c:v>
                </c:pt>
                <c:pt idx="3">
                  <c:v>15</c:v>
                </c:pt>
                <c:pt idx="4" formatCode="General">
                  <c:v>36</c:v>
                </c:pt>
              </c:numCache>
            </c:numRef>
          </c:val>
          <c:extLst>
            <c:ext xmlns:c16="http://schemas.microsoft.com/office/drawing/2014/chart" uri="{C3380CC4-5D6E-409C-BE32-E72D297353CC}">
              <c16:uniqueId val="{00000000-74E7-4226-937F-FCFC199DDFE5}"/>
            </c:ext>
          </c:extLst>
        </c:ser>
        <c:ser>
          <c:idx val="4"/>
          <c:order val="4"/>
          <c:tx>
            <c:strRef>
              <c:f>Sheet1!$F$1</c:f>
              <c:strCache>
                <c:ptCount val="1"/>
                <c:pt idx="0">
                  <c:v>Visiškai nesutinku</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Noriu, kad moterys turėtų lygias galimybes su vyrais</c:v>
                </c:pt>
                <c:pt idx="1">
                  <c:v>Moteris turi būti ekonomiškai nepriklausoma nuo vyro </c:v>
                </c:pt>
                <c:pt idx="2">
                  <c:v>Vyras taip pat turėtų daryti karjeros pertrauką ir imti tėvystės atostogų</c:v>
                </c:pt>
                <c:pt idx="3">
                  <c:v>Moterys, gyvenančios su vyrais, turi geresnę finansinę, socialinę padėtį – gali sau leisti daugiau</c:v>
                </c:pt>
                <c:pt idx="4">
                  <c:v>Geriau turėti bet kokį vyrą/žmoną, nei jokio/-ios</c:v>
                </c:pt>
              </c:strCache>
            </c:strRef>
          </c:cat>
          <c:val>
            <c:numRef>
              <c:f>Sheet1!$F$2:$F$6</c:f>
              <c:numCache>
                <c:formatCode>0</c:formatCode>
                <c:ptCount val="5"/>
                <c:pt idx="0">
                  <c:v>3</c:v>
                </c:pt>
                <c:pt idx="1">
                  <c:v>4</c:v>
                </c:pt>
                <c:pt idx="2">
                  <c:v>4</c:v>
                </c:pt>
                <c:pt idx="3">
                  <c:v>6</c:v>
                </c:pt>
                <c:pt idx="4" formatCode="General">
                  <c:v>43</c:v>
                </c:pt>
              </c:numCache>
            </c:numRef>
          </c:val>
          <c:extLst>
            <c:ext xmlns:c16="http://schemas.microsoft.com/office/drawing/2014/chart" uri="{C3380CC4-5D6E-409C-BE32-E72D297353CC}">
              <c16:uniqueId val="{00000001-74E7-4226-937F-FCFC199DDFE5}"/>
            </c:ext>
          </c:extLst>
        </c:ser>
        <c:dLbls>
          <c:showLegendKey val="0"/>
          <c:showVal val="0"/>
          <c:showCatName val="0"/>
          <c:showSerName val="0"/>
          <c:showPercent val="0"/>
          <c:showBubbleSize val="0"/>
        </c:dLbls>
        <c:gapWidth val="150"/>
        <c:overlap val="100"/>
        <c:axId val="165038336"/>
        <c:axId val="165048320"/>
      </c:barChart>
      <c:catAx>
        <c:axId val="16503833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165048320"/>
        <c:crosses val="autoZero"/>
        <c:auto val="1"/>
        <c:lblAlgn val="ctr"/>
        <c:lblOffset val="100"/>
        <c:noMultiLvlLbl val="0"/>
      </c:catAx>
      <c:valAx>
        <c:axId val="165048320"/>
        <c:scaling>
          <c:orientation val="minMax"/>
          <c:max val="100"/>
        </c:scaling>
        <c:delete val="1"/>
        <c:axPos val="t"/>
        <c:numFmt formatCode="0" sourceLinked="1"/>
        <c:majorTickMark val="out"/>
        <c:minorTickMark val="none"/>
        <c:tickLblPos val="nextTo"/>
        <c:crossAx val="165038336"/>
        <c:crosses val="autoZero"/>
        <c:crossBetween val="between"/>
      </c:valAx>
      <c:spPr>
        <a:noFill/>
        <a:ln>
          <a:noFill/>
        </a:ln>
        <a:effectLst/>
      </c:spPr>
    </c:plotArea>
    <c:legend>
      <c:legendPos val="b"/>
      <c:layout>
        <c:manualLayout>
          <c:xMode val="edge"/>
          <c:yMode val="edge"/>
          <c:x val="5.3420934759220778E-3"/>
          <c:y val="4.5392354769056724E-2"/>
          <c:w val="0.98981861449326314"/>
          <c:h val="6.03466844722992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6249835083761923"/>
          <c:y val="0.14757878554957723"/>
          <c:w val="0.44583487549123874"/>
          <c:h val="0.85242131001989629"/>
        </c:manualLayout>
      </c:layout>
      <c:barChart>
        <c:barDir val="bar"/>
        <c:grouping val="stacked"/>
        <c:varyColors val="0"/>
        <c:ser>
          <c:idx val="0"/>
          <c:order val="0"/>
          <c:tx>
            <c:strRef>
              <c:f>Sheet1!$B$1</c:f>
              <c:strCache>
                <c:ptCount val="1"/>
                <c:pt idx="0">
                  <c:v>Visiškai sutinku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Politikė moteris ne blogiau nei politikas vyras sprendžia/spręstų paskirtus klausimus</c:v>
                </c:pt>
                <c:pt idx="1">
                  <c:v>Moteriai, norint būti vertinamai taip pat kaip vyrui, reikia stengtis žymiai daugiau</c:v>
                </c:pt>
                <c:pt idx="2">
                  <c:v>Lietuvoje moterys ir vyrai turi vienodas galimybes ir teises darbe ir karjeroje </c:v>
                </c:pt>
                <c:pt idx="3">
                  <c:v>Iš savo patirties galiu teigti, jog darbe/karjeroje būčiau pasiekęs/galėčiau pasiekti daugiau, jeigu ne pareigos šeimai (vaikų auginimas, senų ar neįgalių priežiūra, namų ruošos darbai)</c:v>
                </c:pt>
                <c:pt idx="4">
                  <c:v>Vyrams tose pačiose pareigose keliami mažesni reikalavimai nei moterims</c:v>
                </c:pt>
                <c:pt idx="5">
                  <c:v>Moters pagrindinė priedermė – gimdyti ir auginti vaikus</c:v>
                </c:pt>
              </c:strCache>
            </c:strRef>
          </c:cat>
          <c:val>
            <c:numRef>
              <c:f>Sheet1!$B$2:$B$7</c:f>
              <c:numCache>
                <c:formatCode>0</c:formatCode>
                <c:ptCount val="6"/>
                <c:pt idx="0">
                  <c:v>21</c:v>
                </c:pt>
                <c:pt idx="1">
                  <c:v>15</c:v>
                </c:pt>
                <c:pt idx="2" formatCode="General">
                  <c:v>9</c:v>
                </c:pt>
                <c:pt idx="3" formatCode="General">
                  <c:v>8</c:v>
                </c:pt>
                <c:pt idx="4">
                  <c:v>4</c:v>
                </c:pt>
                <c:pt idx="5">
                  <c:v>3</c:v>
                </c:pt>
              </c:numCache>
            </c:numRef>
          </c:val>
          <c:extLst>
            <c:ext xmlns:c16="http://schemas.microsoft.com/office/drawing/2014/chart" uri="{C3380CC4-5D6E-409C-BE32-E72D297353CC}">
              <c16:uniqueId val="{00000000-8DA9-413F-AAAD-6AD8FAA5F257}"/>
            </c:ext>
          </c:extLst>
        </c:ser>
        <c:ser>
          <c:idx val="1"/>
          <c:order val="1"/>
          <c:tx>
            <c:strRef>
              <c:f>Sheet1!$C$1</c:f>
              <c:strCache>
                <c:ptCount val="1"/>
                <c:pt idx="0">
                  <c:v>Sutinku</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Politikė moteris ne blogiau nei politikas vyras sprendžia/spręstų paskirtus klausimus</c:v>
                </c:pt>
                <c:pt idx="1">
                  <c:v>Moteriai, norint būti vertinamai taip pat kaip vyrui, reikia stengtis žymiai daugiau</c:v>
                </c:pt>
                <c:pt idx="2">
                  <c:v>Lietuvoje moterys ir vyrai turi vienodas galimybes ir teises darbe ir karjeroje </c:v>
                </c:pt>
                <c:pt idx="3">
                  <c:v>Iš savo patirties galiu teigti, jog darbe/karjeroje būčiau pasiekęs/galėčiau pasiekti daugiau, jeigu ne pareigos šeimai (vaikų auginimas, senų ar neįgalių priežiūra, namų ruošos darbai)</c:v>
                </c:pt>
                <c:pt idx="4">
                  <c:v>Vyrams tose pačiose pareigose keliami mažesni reikalavimai nei moterims</c:v>
                </c:pt>
                <c:pt idx="5">
                  <c:v>Moters pagrindinė priedermė – gimdyti ir auginti vaikus</c:v>
                </c:pt>
              </c:strCache>
            </c:strRef>
          </c:cat>
          <c:val>
            <c:numRef>
              <c:f>Sheet1!$C$2:$C$7</c:f>
              <c:numCache>
                <c:formatCode>0</c:formatCode>
                <c:ptCount val="6"/>
                <c:pt idx="0">
                  <c:v>36</c:v>
                </c:pt>
                <c:pt idx="1">
                  <c:v>34</c:v>
                </c:pt>
                <c:pt idx="2" formatCode="General">
                  <c:v>24</c:v>
                </c:pt>
                <c:pt idx="3" formatCode="General">
                  <c:v>19</c:v>
                </c:pt>
                <c:pt idx="4">
                  <c:v>26</c:v>
                </c:pt>
                <c:pt idx="5">
                  <c:v>12</c:v>
                </c:pt>
              </c:numCache>
            </c:numRef>
          </c:val>
          <c:extLst>
            <c:ext xmlns:c16="http://schemas.microsoft.com/office/drawing/2014/chart" uri="{C3380CC4-5D6E-409C-BE32-E72D297353CC}">
              <c16:uniqueId val="{00000001-8DA9-413F-AAAD-6AD8FAA5F257}"/>
            </c:ext>
          </c:extLst>
        </c:ser>
        <c:ser>
          <c:idx val="2"/>
          <c:order val="2"/>
          <c:tx>
            <c:strRef>
              <c:f>Sheet1!$D$1</c:f>
              <c:strCache>
                <c:ptCount val="1"/>
                <c:pt idx="0">
                  <c:v>Nei sutinku nei nesutinku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Politikė moteris ne blogiau nei politikas vyras sprendžia/spręstų paskirtus klausimus</c:v>
                </c:pt>
                <c:pt idx="1">
                  <c:v>Moteriai, norint būti vertinamai taip pat kaip vyrui, reikia stengtis žymiai daugiau</c:v>
                </c:pt>
                <c:pt idx="2">
                  <c:v>Lietuvoje moterys ir vyrai turi vienodas galimybes ir teises darbe ir karjeroje </c:v>
                </c:pt>
                <c:pt idx="3">
                  <c:v>Iš savo patirties galiu teigti, jog darbe/karjeroje būčiau pasiekęs/galėčiau pasiekti daugiau, jeigu ne pareigos šeimai (vaikų auginimas, senų ar neįgalių priežiūra, namų ruošos darbai)</c:v>
                </c:pt>
                <c:pt idx="4">
                  <c:v>Vyrams tose pačiose pareigose keliami mažesni reikalavimai nei moterims</c:v>
                </c:pt>
                <c:pt idx="5">
                  <c:v>Moters pagrindinė priedermė – gimdyti ir auginti vaikus</c:v>
                </c:pt>
              </c:strCache>
            </c:strRef>
          </c:cat>
          <c:val>
            <c:numRef>
              <c:f>Sheet1!$D$2:$D$7</c:f>
              <c:numCache>
                <c:formatCode>0</c:formatCode>
                <c:ptCount val="6"/>
                <c:pt idx="0">
                  <c:v>22</c:v>
                </c:pt>
                <c:pt idx="1">
                  <c:v>31</c:v>
                </c:pt>
                <c:pt idx="2" formatCode="General">
                  <c:v>34</c:v>
                </c:pt>
                <c:pt idx="3" formatCode="General">
                  <c:v>40</c:v>
                </c:pt>
                <c:pt idx="4">
                  <c:v>36</c:v>
                </c:pt>
                <c:pt idx="5">
                  <c:v>26</c:v>
                </c:pt>
              </c:numCache>
            </c:numRef>
          </c:val>
          <c:extLst>
            <c:ext xmlns:c16="http://schemas.microsoft.com/office/drawing/2014/chart" uri="{C3380CC4-5D6E-409C-BE32-E72D297353CC}">
              <c16:uniqueId val="{00000002-8DA9-413F-AAAD-6AD8FAA5F257}"/>
            </c:ext>
          </c:extLst>
        </c:ser>
        <c:ser>
          <c:idx val="3"/>
          <c:order val="3"/>
          <c:tx>
            <c:strRef>
              <c:f>Sheet1!$E$1</c:f>
              <c:strCache>
                <c:ptCount val="1"/>
                <c:pt idx="0">
                  <c:v>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Politikė moteris ne blogiau nei politikas vyras sprendžia/spręstų paskirtus klausimus</c:v>
                </c:pt>
                <c:pt idx="1">
                  <c:v>Moteriai, norint būti vertinamai taip pat kaip vyrui, reikia stengtis žymiai daugiau</c:v>
                </c:pt>
                <c:pt idx="2">
                  <c:v>Lietuvoje moterys ir vyrai turi vienodas galimybes ir teises darbe ir karjeroje </c:v>
                </c:pt>
                <c:pt idx="3">
                  <c:v>Iš savo patirties galiu teigti, jog darbe/karjeroje būčiau pasiekęs/galėčiau pasiekti daugiau, jeigu ne pareigos šeimai (vaikų auginimas, senų ar neįgalių priežiūra, namų ruošos darbai)</c:v>
                </c:pt>
                <c:pt idx="4">
                  <c:v>Vyrams tose pačiose pareigose keliami mažesni reikalavimai nei moterims</c:v>
                </c:pt>
                <c:pt idx="5">
                  <c:v>Moters pagrindinė priedermė – gimdyti ir auginti vaikus</c:v>
                </c:pt>
              </c:strCache>
            </c:strRef>
          </c:cat>
          <c:val>
            <c:numRef>
              <c:f>Sheet1!$E$2:$E$7</c:f>
              <c:numCache>
                <c:formatCode>0</c:formatCode>
                <c:ptCount val="6"/>
                <c:pt idx="0">
                  <c:v>13</c:v>
                </c:pt>
                <c:pt idx="1">
                  <c:v>13</c:v>
                </c:pt>
                <c:pt idx="2" formatCode="General">
                  <c:v>24</c:v>
                </c:pt>
                <c:pt idx="3" formatCode="General">
                  <c:v>19</c:v>
                </c:pt>
                <c:pt idx="4">
                  <c:v>23</c:v>
                </c:pt>
                <c:pt idx="5">
                  <c:v>33</c:v>
                </c:pt>
              </c:numCache>
            </c:numRef>
          </c:val>
          <c:extLst>
            <c:ext xmlns:c16="http://schemas.microsoft.com/office/drawing/2014/chart" uri="{C3380CC4-5D6E-409C-BE32-E72D297353CC}">
              <c16:uniqueId val="{00000003-8DA9-413F-AAAD-6AD8FAA5F257}"/>
            </c:ext>
          </c:extLst>
        </c:ser>
        <c:ser>
          <c:idx val="4"/>
          <c:order val="4"/>
          <c:tx>
            <c:strRef>
              <c:f>Sheet1!$F$1</c:f>
              <c:strCache>
                <c:ptCount val="1"/>
                <c:pt idx="0">
                  <c:v>Visiškai nesutinku</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Politikė moteris ne blogiau nei politikas vyras sprendžia/spręstų paskirtus klausimus</c:v>
                </c:pt>
                <c:pt idx="1">
                  <c:v>Moteriai, norint būti vertinamai taip pat kaip vyrui, reikia stengtis žymiai daugiau</c:v>
                </c:pt>
                <c:pt idx="2">
                  <c:v>Lietuvoje moterys ir vyrai turi vienodas galimybes ir teises darbe ir karjeroje </c:v>
                </c:pt>
                <c:pt idx="3">
                  <c:v>Iš savo patirties galiu teigti, jog darbe/karjeroje būčiau pasiekęs/galėčiau pasiekti daugiau, jeigu ne pareigos šeimai (vaikų auginimas, senų ar neįgalių priežiūra, namų ruošos darbai)</c:v>
                </c:pt>
                <c:pt idx="4">
                  <c:v>Vyrams tose pačiose pareigose keliami mažesni reikalavimai nei moterims</c:v>
                </c:pt>
                <c:pt idx="5">
                  <c:v>Moters pagrindinė priedermė – gimdyti ir auginti vaikus</c:v>
                </c:pt>
              </c:strCache>
            </c:strRef>
          </c:cat>
          <c:val>
            <c:numRef>
              <c:f>Sheet1!$F$2:$F$7</c:f>
              <c:numCache>
                <c:formatCode>0</c:formatCode>
                <c:ptCount val="6"/>
                <c:pt idx="0">
                  <c:v>8</c:v>
                </c:pt>
                <c:pt idx="1">
                  <c:v>7</c:v>
                </c:pt>
                <c:pt idx="2" formatCode="General">
                  <c:v>9</c:v>
                </c:pt>
                <c:pt idx="3" formatCode="General">
                  <c:v>14</c:v>
                </c:pt>
                <c:pt idx="4">
                  <c:v>11</c:v>
                </c:pt>
                <c:pt idx="5">
                  <c:v>26</c:v>
                </c:pt>
              </c:numCache>
            </c:numRef>
          </c:val>
          <c:extLst>
            <c:ext xmlns:c16="http://schemas.microsoft.com/office/drawing/2014/chart" uri="{C3380CC4-5D6E-409C-BE32-E72D297353CC}">
              <c16:uniqueId val="{00000004-8DA9-413F-AAAD-6AD8FAA5F257}"/>
            </c:ext>
          </c:extLst>
        </c:ser>
        <c:dLbls>
          <c:showLegendKey val="0"/>
          <c:showVal val="0"/>
          <c:showCatName val="0"/>
          <c:showSerName val="0"/>
          <c:showPercent val="0"/>
          <c:showBubbleSize val="0"/>
        </c:dLbls>
        <c:gapWidth val="150"/>
        <c:overlap val="100"/>
        <c:axId val="167538048"/>
        <c:axId val="167552128"/>
      </c:barChart>
      <c:catAx>
        <c:axId val="16753804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167552128"/>
        <c:crosses val="autoZero"/>
        <c:auto val="1"/>
        <c:lblAlgn val="ctr"/>
        <c:lblOffset val="100"/>
        <c:noMultiLvlLbl val="0"/>
      </c:catAx>
      <c:valAx>
        <c:axId val="167552128"/>
        <c:scaling>
          <c:orientation val="minMax"/>
          <c:max val="100"/>
        </c:scaling>
        <c:delete val="1"/>
        <c:axPos val="t"/>
        <c:numFmt formatCode="0" sourceLinked="1"/>
        <c:majorTickMark val="out"/>
        <c:minorTickMark val="none"/>
        <c:tickLblPos val="nextTo"/>
        <c:crossAx val="167538048"/>
        <c:crosses val="autoZero"/>
        <c:crossBetween val="between"/>
      </c:valAx>
      <c:spPr>
        <a:noFill/>
        <a:ln>
          <a:noFill/>
        </a:ln>
        <a:effectLst/>
      </c:spPr>
    </c:plotArea>
    <c:legend>
      <c:legendPos val="b"/>
      <c:layout>
        <c:manualLayout>
          <c:xMode val="edge"/>
          <c:yMode val="edge"/>
          <c:x val="5.3420934759220778E-3"/>
          <c:y val="4.5392354769056724E-2"/>
          <c:w val="0.97866279336911688"/>
          <c:h val="5.672115867110428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66131479681325"/>
          <c:y val="0.1861155993438585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Lbls>
            <c:dLbl>
              <c:idx val="0"/>
              <c:layout>
                <c:manualLayout>
                  <c:x val="-2.0389844560952074E-2"/>
                  <c:y val="-0.11488290579287691"/>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8252216665466484"/>
                      <c:h val="0.1540641530969489"/>
                    </c:manualLayout>
                  </c15:layout>
                  <c15:dlblFieldTable/>
                  <c15:showDataLabelsRange val="1"/>
                </c:ext>
                <c:ext xmlns:c16="http://schemas.microsoft.com/office/drawing/2014/chart" uri="{C3380CC4-5D6E-409C-BE32-E72D297353CC}">
                  <c16:uniqueId val="{00000001-F403-4CB7-9E9A-894F69AC23C2}"/>
                </c:ext>
              </c:extLst>
            </c:dLbl>
            <c:dLbl>
              <c:idx val="1"/>
              <c:layout>
                <c:manualLayout>
                  <c:x val="8.4557983660871347E-2"/>
                  <c:y val="5.7616784271456632E-2"/>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[CELLRANGE]</a:t>
                    </a:fld>
                    <a:endParaRPr lang="en-US"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1947310699296658"/>
                      <c:h val="0.21557921084744094"/>
                    </c:manualLayout>
                  </c15:layout>
                  <c15:dlblFieldTable/>
                  <c15:showDataLabelsRange val="1"/>
                </c:ext>
                <c:ext xmlns:c16="http://schemas.microsoft.com/office/drawing/2014/chart" uri="{C3380CC4-5D6E-409C-BE32-E72D297353CC}">
                  <c16:uniqueId val="{00000003-F403-4CB7-9E9A-894F69AC23C2}"/>
                </c:ext>
              </c:extLst>
            </c:dLbl>
            <c:dLbl>
              <c:idx val="2"/>
              <c:layout>
                <c:manualLayout>
                  <c:x val="-0.14216076776374731"/>
                  <c:y val="5.8941542840121174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53F6D4E0-8B23-4AB2-89C9-B9A68D963B0F}"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BD58FB3D-DD5F-44D3-8F49-72E6041802FF}"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45633756860224367"/>
                      <c:h val="0.20414067042460537"/>
                    </c:manualLayout>
                  </c15:layout>
                  <c15:dlblFieldTable/>
                  <c15:showDataLabelsRange val="1"/>
                </c:ext>
                <c:ext xmlns:c16="http://schemas.microsoft.com/office/drawing/2014/chart" uri="{C3380CC4-5D6E-409C-BE32-E72D297353CC}">
                  <c16:uniqueId val="{00000006-F403-4CB7-9E9A-894F69AC23C2}"/>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Vyrai</c:v>
                </c:pt>
                <c:pt idx="1">
                  <c:v>Moterys</c:v>
                </c:pt>
                <c:pt idx="2">
                  <c:v>Vienodai</c:v>
                </c:pt>
              </c:strCache>
            </c:strRef>
          </c:cat>
          <c:val>
            <c:numRef>
              <c:f>Sheet1!$B$2:$B$4</c:f>
              <c:numCache>
                <c:formatCode>General</c:formatCode>
                <c:ptCount val="3"/>
                <c:pt idx="0">
                  <c:v>50</c:v>
                </c:pt>
                <c:pt idx="1">
                  <c:v>5</c:v>
                </c:pt>
                <c:pt idx="2">
                  <c:v>45</c:v>
                </c:pt>
              </c:numCache>
            </c:numRef>
          </c:val>
          <c:extLst>
            <c:ext xmlns:c15="http://schemas.microsoft.com/office/drawing/2012/chart" uri="{02D57815-91ED-43cb-92C2-25804820EDAC}">
              <c15:datalabelsRange>
                <c15:f>Sheet1!$A$2:$A$4</c15:f>
                <c15:dlblRangeCache>
                  <c:ptCount val="3"/>
                  <c:pt idx="0">
                    <c:v>Vyrai</c:v>
                  </c:pt>
                  <c:pt idx="1">
                    <c:v>Moterys</c:v>
                  </c:pt>
                  <c:pt idx="2">
                    <c:v>Vienodai</c:v>
                  </c:pt>
                </c15:dlblRangeCache>
              </c15:datalabelsRange>
            </c:ext>
            <c:ext xmlns:c16="http://schemas.microsoft.com/office/drawing/2014/chart" uri="{C3380CC4-5D6E-409C-BE32-E72D297353CC}">
              <c16:uniqueId val="{00000004-F403-4CB7-9E9A-894F69AC23C2}"/>
            </c:ext>
          </c:extLst>
        </c:ser>
        <c:dLbls>
          <c:showLegendKey val="0"/>
          <c:showVal val="0"/>
          <c:showCatName val="0"/>
          <c:showSerName val="0"/>
          <c:showPercent val="0"/>
          <c:showBubbleSize val="0"/>
          <c:showLeaderLines val="0"/>
        </c:dLbls>
        <c:firstSliceAng val="277"/>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99501995241971"/>
          <c:y val="1.8697009137111961E-2"/>
          <c:w val="0.56903579945907778"/>
          <c:h val="0.95908164994393719"/>
        </c:manualLayout>
      </c:layout>
      <c:barChart>
        <c:barDir val="bar"/>
        <c:grouping val="clustered"/>
        <c:varyColors val="0"/>
        <c:ser>
          <c:idx val="0"/>
          <c:order val="0"/>
          <c:tx>
            <c:strRef>
              <c:f>Sheet1!$B$1</c:f>
              <c:strCache>
                <c:ptCount val="1"/>
                <c:pt idx="0">
                  <c:v>Column1</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1-161B-4390-BA41-534145C3808A}"/>
              </c:ext>
            </c:extLst>
          </c:dPt>
          <c:dPt>
            <c:idx val="1"/>
            <c:invertIfNegative val="0"/>
            <c:bubble3D val="0"/>
            <c:extLst>
              <c:ext xmlns:c16="http://schemas.microsoft.com/office/drawing/2014/chart" uri="{C3380CC4-5D6E-409C-BE32-E72D297353CC}">
                <c16:uniqueId val="{00000003-161B-4390-BA41-534145C3808A}"/>
              </c:ext>
            </c:extLst>
          </c:dPt>
          <c:dLbls>
            <c:dLbl>
              <c:idx val="0"/>
              <c:numFmt formatCode="#,##0\ [$EUR]"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1-161B-4390-BA41-534145C3808A}"/>
                </c:ext>
              </c:extLst>
            </c:dLbl>
            <c:dLbl>
              <c:idx val="1"/>
              <c:numFmt formatCode="#,##0\ [$EUR]"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extLst>
                <c:ext xmlns:c16="http://schemas.microsoft.com/office/drawing/2014/chart" uri="{C3380CC4-5D6E-409C-BE32-E72D297353CC}">
                  <c16:uniqueId val="{00000003-161B-4390-BA41-534145C3808A}"/>
                </c:ext>
              </c:extLst>
            </c:dLbl>
            <c:numFmt formatCode="#,##0.00\ [$EUR]"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Vyrai (50 proc.) gauna vidutiniškai daugiau tiek eurų</c:v>
                </c:pt>
                <c:pt idx="1">
                  <c:v>Moterys (5 proc.) gauna vidutiniškai daugiau tiek eurų</c:v>
                </c:pt>
              </c:strCache>
            </c:strRef>
          </c:cat>
          <c:val>
            <c:numRef>
              <c:f>Sheet1!$B$2:$B$3</c:f>
              <c:numCache>
                <c:formatCode>General</c:formatCode>
                <c:ptCount val="2"/>
                <c:pt idx="0">
                  <c:v>258</c:v>
                </c:pt>
                <c:pt idx="1">
                  <c:v>166</c:v>
                </c:pt>
              </c:numCache>
            </c:numRef>
          </c:val>
          <c:extLst>
            <c:ext xmlns:c16="http://schemas.microsoft.com/office/drawing/2014/chart" uri="{C3380CC4-5D6E-409C-BE32-E72D297353CC}">
              <c16:uniqueId val="{00000004-161B-4390-BA41-534145C3808A}"/>
            </c:ext>
          </c:extLst>
        </c:ser>
        <c:dLbls>
          <c:showLegendKey val="0"/>
          <c:showVal val="0"/>
          <c:showCatName val="0"/>
          <c:showSerName val="0"/>
          <c:showPercent val="0"/>
          <c:showBubbleSize val="0"/>
        </c:dLbls>
        <c:gapWidth val="45"/>
        <c:overlap val="-54"/>
        <c:axId val="167700736"/>
        <c:axId val="167776256"/>
      </c:barChart>
      <c:catAx>
        <c:axId val="167700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lt-LT"/>
          </a:p>
        </c:txPr>
        <c:crossAx val="167776256"/>
        <c:crosses val="autoZero"/>
        <c:auto val="1"/>
        <c:lblAlgn val="ctr"/>
        <c:lblOffset val="100"/>
        <c:noMultiLvlLbl val="0"/>
      </c:catAx>
      <c:valAx>
        <c:axId val="167776256"/>
        <c:scaling>
          <c:orientation val="minMax"/>
        </c:scaling>
        <c:delete val="1"/>
        <c:axPos val="t"/>
        <c:numFmt formatCode="General" sourceLinked="1"/>
        <c:majorTickMark val="none"/>
        <c:minorTickMark val="none"/>
        <c:tickLblPos val="nextTo"/>
        <c:crossAx val="16770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lt-L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2156134066715"/>
          <c:y val="0.14757878554957723"/>
          <c:w val="0.87269104068975534"/>
          <c:h val="0.76569931064535457"/>
        </c:manualLayout>
      </c:layout>
      <c:barChart>
        <c:barDir val="bar"/>
        <c:grouping val="stacked"/>
        <c:varyColors val="0"/>
        <c:ser>
          <c:idx val="0"/>
          <c:order val="0"/>
          <c:tx>
            <c:strRef>
              <c:f>Sheet1!$B$1</c:f>
              <c:strCache>
                <c:ptCount val="1"/>
                <c:pt idx="0">
                  <c:v>Vyrai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2021 m.</c:v>
                </c:pt>
                <c:pt idx="1">
                  <c:v>2017 m.</c:v>
                </c:pt>
              </c:strCache>
            </c:strRef>
          </c:cat>
          <c:val>
            <c:numRef>
              <c:f>Sheet1!$B$2:$B$3</c:f>
              <c:numCache>
                <c:formatCode>General</c:formatCode>
                <c:ptCount val="2"/>
                <c:pt idx="0">
                  <c:v>50</c:v>
                </c:pt>
                <c:pt idx="1">
                  <c:v>54</c:v>
                </c:pt>
              </c:numCache>
            </c:numRef>
          </c:val>
          <c:extLst>
            <c:ext xmlns:c16="http://schemas.microsoft.com/office/drawing/2014/chart" uri="{C3380CC4-5D6E-409C-BE32-E72D297353CC}">
              <c16:uniqueId val="{00000000-4179-4393-9914-06BFD82D542D}"/>
            </c:ext>
          </c:extLst>
        </c:ser>
        <c:ser>
          <c:idx val="1"/>
          <c:order val="1"/>
          <c:tx>
            <c:strRef>
              <c:f>Sheet1!$C$1</c:f>
              <c:strCache>
                <c:ptCount val="1"/>
                <c:pt idx="0">
                  <c:v>Moterys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2021 m.</c:v>
                </c:pt>
                <c:pt idx="1">
                  <c:v>2017 m.</c:v>
                </c:pt>
              </c:strCache>
            </c:strRef>
          </c:cat>
          <c:val>
            <c:numRef>
              <c:f>Sheet1!$C$2:$C$3</c:f>
              <c:numCache>
                <c:formatCode>General</c:formatCode>
                <c:ptCount val="2"/>
                <c:pt idx="0">
                  <c:v>5</c:v>
                </c:pt>
                <c:pt idx="1">
                  <c:v>1</c:v>
                </c:pt>
              </c:numCache>
            </c:numRef>
          </c:val>
          <c:extLst>
            <c:ext xmlns:c16="http://schemas.microsoft.com/office/drawing/2014/chart" uri="{C3380CC4-5D6E-409C-BE32-E72D297353CC}">
              <c16:uniqueId val="{00000001-4179-4393-9914-06BFD82D542D}"/>
            </c:ext>
          </c:extLst>
        </c:ser>
        <c:ser>
          <c:idx val="2"/>
          <c:order val="2"/>
          <c:tx>
            <c:strRef>
              <c:f>Sheet1!$D$1</c:f>
              <c:strCache>
                <c:ptCount val="1"/>
                <c:pt idx="0">
                  <c:v>Vienodai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2021 m.</c:v>
                </c:pt>
                <c:pt idx="1">
                  <c:v>2017 m.</c:v>
                </c:pt>
              </c:strCache>
            </c:strRef>
          </c:cat>
          <c:val>
            <c:numRef>
              <c:f>Sheet1!$D$2:$D$3</c:f>
              <c:numCache>
                <c:formatCode>General</c:formatCode>
                <c:ptCount val="2"/>
                <c:pt idx="0">
                  <c:v>45</c:v>
                </c:pt>
                <c:pt idx="1">
                  <c:v>45</c:v>
                </c:pt>
              </c:numCache>
            </c:numRef>
          </c:val>
          <c:extLst>
            <c:ext xmlns:c16="http://schemas.microsoft.com/office/drawing/2014/chart" uri="{C3380CC4-5D6E-409C-BE32-E72D297353CC}">
              <c16:uniqueId val="{00000002-4179-4393-9914-06BFD82D542D}"/>
            </c:ext>
          </c:extLst>
        </c:ser>
        <c:dLbls>
          <c:showLegendKey val="0"/>
          <c:showVal val="0"/>
          <c:showCatName val="0"/>
          <c:showSerName val="0"/>
          <c:showPercent val="0"/>
          <c:showBubbleSize val="0"/>
        </c:dLbls>
        <c:gapWidth val="150"/>
        <c:overlap val="100"/>
        <c:axId val="168254848"/>
        <c:axId val="168264832"/>
      </c:barChart>
      <c:catAx>
        <c:axId val="16825484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68264832"/>
        <c:crosses val="autoZero"/>
        <c:auto val="1"/>
        <c:lblAlgn val="ctr"/>
        <c:lblOffset val="100"/>
        <c:noMultiLvlLbl val="0"/>
      </c:catAx>
      <c:valAx>
        <c:axId val="168264832"/>
        <c:scaling>
          <c:orientation val="minMax"/>
          <c:max val="100"/>
        </c:scaling>
        <c:delete val="1"/>
        <c:axPos val="t"/>
        <c:numFmt formatCode="General" sourceLinked="1"/>
        <c:majorTickMark val="out"/>
        <c:minorTickMark val="none"/>
        <c:tickLblPos val="nextTo"/>
        <c:crossAx val="168254848"/>
        <c:crosses val="autoZero"/>
        <c:crossBetween val="between"/>
      </c:valAx>
      <c:spPr>
        <a:noFill/>
        <a:ln>
          <a:noFill/>
        </a:ln>
        <a:effectLst/>
      </c:spPr>
    </c:plotArea>
    <c:legend>
      <c:legendPos val="b"/>
      <c:layout>
        <c:manualLayout>
          <c:xMode val="edge"/>
          <c:yMode val="edge"/>
          <c:x val="0.11302960639109226"/>
          <c:y val="4.5392354769056724E-2"/>
          <c:w val="0.88697039360890773"/>
          <c:h val="6.448279148822048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66131479681325"/>
          <c:y val="0.1861155993438585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Lbls>
            <c:dLbl>
              <c:idx val="0"/>
              <c:layout>
                <c:manualLayout>
                  <c:x val="-5.9795506849513423E-2"/>
                  <c:y val="-9.2111599380743411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8252216665466484"/>
                      <c:h val="0.1540641530969489"/>
                    </c:manualLayout>
                  </c15:layout>
                  <c15:dlblFieldTable/>
                  <c15:showDataLabelsRange val="1"/>
                </c:ext>
                <c:ext xmlns:c16="http://schemas.microsoft.com/office/drawing/2014/chart" uri="{C3380CC4-5D6E-409C-BE32-E72D297353CC}">
                  <c16:uniqueId val="{00000001-F403-4CB7-9E9A-894F69AC23C2}"/>
                </c:ext>
              </c:extLst>
            </c:dLbl>
            <c:dLbl>
              <c:idx val="1"/>
              <c:layout>
                <c:manualLayout>
                  <c:x val="5.9929444730520476E-2"/>
                  <c:y val="-0.10178236061347797"/>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[CELLRANGE]</a:t>
                    </a:fld>
                    <a:endParaRPr lang="en-US"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1947310699296658"/>
                      <c:h val="0.21557921084744094"/>
                    </c:manualLayout>
                  </c15:layout>
                  <c15:dlblFieldTable/>
                  <c15:showDataLabelsRange val="1"/>
                </c:ext>
                <c:ext xmlns:c16="http://schemas.microsoft.com/office/drawing/2014/chart" uri="{C3380CC4-5D6E-409C-BE32-E72D297353CC}">
                  <c16:uniqueId val="{00000003-F403-4CB7-9E9A-894F69AC23C2}"/>
                </c:ext>
              </c:extLst>
            </c:dLbl>
            <c:dLbl>
              <c:idx val="2"/>
              <c:layout>
                <c:manualLayout>
                  <c:x val="0.11575419761448359"/>
                  <c:y val="8.3048158367391989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53F6D4E0-8B23-4AB2-89C9-B9A68D963B0F}"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BD58FB3D-DD5F-44D3-8F49-72E6041802FF}"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4245161138518528"/>
                      <c:h val="0.12745425503248434"/>
                    </c:manualLayout>
                  </c15:layout>
                  <c15:dlblFieldTable/>
                  <c15:showDataLabelsRange val="1"/>
                </c:ext>
                <c:ext xmlns:c16="http://schemas.microsoft.com/office/drawing/2014/chart" uri="{C3380CC4-5D6E-409C-BE32-E72D297353CC}">
                  <c16:uniqueId val="{00000006-F403-4CB7-9E9A-894F69AC23C2}"/>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Vyrą </c:v>
                </c:pt>
                <c:pt idx="1">
                  <c:v>Moterį</c:v>
                </c:pt>
                <c:pt idx="2">
                  <c:v>Lytis nesvarbi</c:v>
                </c:pt>
              </c:strCache>
            </c:strRef>
          </c:cat>
          <c:val>
            <c:numRef>
              <c:f>Sheet1!$B$2:$B$4</c:f>
              <c:numCache>
                <c:formatCode>General</c:formatCode>
                <c:ptCount val="3"/>
                <c:pt idx="0">
                  <c:v>27</c:v>
                </c:pt>
                <c:pt idx="1">
                  <c:v>10</c:v>
                </c:pt>
                <c:pt idx="2">
                  <c:v>63</c:v>
                </c:pt>
              </c:numCache>
            </c:numRef>
          </c:val>
          <c:extLst>
            <c:ext xmlns:c15="http://schemas.microsoft.com/office/drawing/2012/chart" uri="{02D57815-91ED-43cb-92C2-25804820EDAC}">
              <c15:datalabelsRange>
                <c15:f>Sheet1!$A$2:$A$4</c15:f>
                <c15:dlblRangeCache>
                  <c:ptCount val="3"/>
                  <c:pt idx="0">
                    <c:v>Vyrą </c:v>
                  </c:pt>
                  <c:pt idx="1">
                    <c:v>Moterį</c:v>
                  </c:pt>
                  <c:pt idx="2">
                    <c:v>Lytis nesvarbi</c:v>
                  </c:pt>
                </c15:dlblRangeCache>
              </c15:datalabelsRange>
            </c:ext>
            <c:ext xmlns:c16="http://schemas.microsoft.com/office/drawing/2014/chart" uri="{C3380CC4-5D6E-409C-BE32-E72D297353CC}">
              <c16:uniqueId val="{00000004-F403-4CB7-9E9A-894F69AC23C2}"/>
            </c:ext>
          </c:extLst>
        </c:ser>
        <c:dLbls>
          <c:showLegendKey val="0"/>
          <c:showVal val="0"/>
          <c:showCatName val="0"/>
          <c:showSerName val="0"/>
          <c:showPercent val="0"/>
          <c:showBubbleSize val="0"/>
          <c:showLeaderLines val="0"/>
        </c:dLbls>
        <c:firstSliceAng val="277"/>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2156134066715"/>
          <c:y val="0.14757878554957723"/>
          <c:w val="0.87269104068975534"/>
          <c:h val="0.76569931064535457"/>
        </c:manualLayout>
      </c:layout>
      <c:barChart>
        <c:barDir val="bar"/>
        <c:grouping val="stacked"/>
        <c:varyColors val="0"/>
        <c:ser>
          <c:idx val="0"/>
          <c:order val="0"/>
          <c:tx>
            <c:strRef>
              <c:f>Sheet1!$B$1</c:f>
              <c:strCache>
                <c:ptCount val="1"/>
                <c:pt idx="0">
                  <c:v>Vyrą</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2021 m.</c:v>
                </c:pt>
                <c:pt idx="1">
                  <c:v>2017 m.</c:v>
                </c:pt>
              </c:strCache>
            </c:strRef>
          </c:cat>
          <c:val>
            <c:numRef>
              <c:f>Sheet1!$B$2:$B$3</c:f>
              <c:numCache>
                <c:formatCode>General</c:formatCode>
                <c:ptCount val="2"/>
                <c:pt idx="0">
                  <c:v>27</c:v>
                </c:pt>
                <c:pt idx="1">
                  <c:v>27</c:v>
                </c:pt>
              </c:numCache>
            </c:numRef>
          </c:val>
          <c:extLst>
            <c:ext xmlns:c16="http://schemas.microsoft.com/office/drawing/2014/chart" uri="{C3380CC4-5D6E-409C-BE32-E72D297353CC}">
              <c16:uniqueId val="{00000000-9F0B-4A38-9D1C-2C88DAB6A4AF}"/>
            </c:ext>
          </c:extLst>
        </c:ser>
        <c:ser>
          <c:idx val="1"/>
          <c:order val="1"/>
          <c:tx>
            <c:strRef>
              <c:f>Sheet1!$C$1</c:f>
              <c:strCache>
                <c:ptCount val="1"/>
                <c:pt idx="0">
                  <c:v>Moterį</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2021 m.</c:v>
                </c:pt>
                <c:pt idx="1">
                  <c:v>2017 m.</c:v>
                </c:pt>
              </c:strCache>
            </c:strRef>
          </c:cat>
          <c:val>
            <c:numRef>
              <c:f>Sheet1!$C$2:$C$3</c:f>
              <c:numCache>
                <c:formatCode>General</c:formatCode>
                <c:ptCount val="2"/>
                <c:pt idx="0">
                  <c:v>10</c:v>
                </c:pt>
                <c:pt idx="1">
                  <c:v>6</c:v>
                </c:pt>
              </c:numCache>
            </c:numRef>
          </c:val>
          <c:extLst>
            <c:ext xmlns:c16="http://schemas.microsoft.com/office/drawing/2014/chart" uri="{C3380CC4-5D6E-409C-BE32-E72D297353CC}">
              <c16:uniqueId val="{00000001-9F0B-4A38-9D1C-2C88DAB6A4AF}"/>
            </c:ext>
          </c:extLst>
        </c:ser>
        <c:ser>
          <c:idx val="2"/>
          <c:order val="2"/>
          <c:tx>
            <c:strRef>
              <c:f>Sheet1!$D$1</c:f>
              <c:strCache>
                <c:ptCount val="1"/>
                <c:pt idx="0">
                  <c:v>Lytis nesvarbi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2021 m.</c:v>
                </c:pt>
                <c:pt idx="1">
                  <c:v>2017 m.</c:v>
                </c:pt>
              </c:strCache>
            </c:strRef>
          </c:cat>
          <c:val>
            <c:numRef>
              <c:f>Sheet1!$D$2:$D$3</c:f>
              <c:numCache>
                <c:formatCode>General</c:formatCode>
                <c:ptCount val="2"/>
                <c:pt idx="0">
                  <c:v>63</c:v>
                </c:pt>
                <c:pt idx="1">
                  <c:v>67</c:v>
                </c:pt>
              </c:numCache>
            </c:numRef>
          </c:val>
          <c:extLst>
            <c:ext xmlns:c16="http://schemas.microsoft.com/office/drawing/2014/chart" uri="{C3380CC4-5D6E-409C-BE32-E72D297353CC}">
              <c16:uniqueId val="{00000002-9F0B-4A38-9D1C-2C88DAB6A4AF}"/>
            </c:ext>
          </c:extLst>
        </c:ser>
        <c:dLbls>
          <c:showLegendKey val="0"/>
          <c:showVal val="0"/>
          <c:showCatName val="0"/>
          <c:showSerName val="0"/>
          <c:showPercent val="0"/>
          <c:showBubbleSize val="0"/>
        </c:dLbls>
        <c:gapWidth val="150"/>
        <c:overlap val="100"/>
        <c:axId val="168362752"/>
        <c:axId val="168364288"/>
      </c:barChart>
      <c:catAx>
        <c:axId val="16836275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68364288"/>
        <c:crosses val="autoZero"/>
        <c:auto val="1"/>
        <c:lblAlgn val="ctr"/>
        <c:lblOffset val="100"/>
        <c:noMultiLvlLbl val="0"/>
      </c:catAx>
      <c:valAx>
        <c:axId val="168364288"/>
        <c:scaling>
          <c:orientation val="minMax"/>
          <c:max val="100"/>
        </c:scaling>
        <c:delete val="1"/>
        <c:axPos val="t"/>
        <c:numFmt formatCode="General" sourceLinked="1"/>
        <c:majorTickMark val="out"/>
        <c:minorTickMark val="none"/>
        <c:tickLblPos val="nextTo"/>
        <c:crossAx val="168362752"/>
        <c:crosses val="autoZero"/>
        <c:crossBetween val="between"/>
      </c:valAx>
      <c:spPr>
        <a:noFill/>
        <a:ln>
          <a:noFill/>
        </a:ln>
        <a:effectLst/>
      </c:spPr>
    </c:plotArea>
    <c:legend>
      <c:legendPos val="b"/>
      <c:layout>
        <c:manualLayout>
          <c:xMode val="edge"/>
          <c:yMode val="edge"/>
          <c:x val="0.11302960639109226"/>
          <c:y val="4.5392354769056724E-2"/>
          <c:w val="0.88697039360890773"/>
          <c:h val="6.448279148822048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586197751047436"/>
          <c:y val="4.0440956449338504E-2"/>
          <c:w val="0.51825601618938244"/>
          <c:h val="0.90581794574825569"/>
        </c:manualLayout>
      </c:layout>
      <c:barChart>
        <c:barDir val="bar"/>
        <c:grouping val="clustered"/>
        <c:varyColors val="0"/>
        <c:ser>
          <c:idx val="0"/>
          <c:order val="0"/>
          <c:tx>
            <c:strRef>
              <c:f>Sheet1!$B$1</c:f>
              <c:strCache>
                <c:ptCount val="1"/>
              </c:strCache>
            </c:strRef>
          </c:tx>
          <c:spPr>
            <a:solidFill>
              <a:srgbClr val="BFBFB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Sheet1!$A$23:$A$43</c:f>
              <c:strCache>
                <c:ptCount val="21"/>
                <c:pt idx="0">
                  <c:v>Pradinis, pagrindinis</c:v>
                </c:pt>
                <c:pt idx="1">
                  <c:v>Vidurinis, profesinis su viduriniu</c:v>
                </c:pt>
                <c:pt idx="2">
                  <c:v>Aukštesnysis, profesinis</c:v>
                </c:pt>
                <c:pt idx="3">
                  <c:v>Aukštasis (kolegija, universitetas)</c:v>
                </c:pt>
                <c:pt idx="5">
                  <c:v>Iki 300 Eur</c:v>
                </c:pt>
                <c:pt idx="6">
                  <c:v>301–500 Eur</c:v>
                </c:pt>
                <c:pt idx="7">
                  <c:v>501–700 Eur</c:v>
                </c:pt>
                <c:pt idx="8">
                  <c:v>Daugiau nei 700 Eur</c:v>
                </c:pt>
                <c:pt idx="10">
                  <c:v>Žymiai geresnė, nei daugumos Lietuvos žmonių</c:v>
                </c:pt>
                <c:pt idx="11">
                  <c:v>Šiek tiek geresnė, nei daugumos</c:v>
                </c:pt>
                <c:pt idx="12">
                  <c:v>Tokia pat kaip ir daugumos žmonių</c:v>
                </c:pt>
                <c:pt idx="13">
                  <c:v>Šiek tiek blogesnė, nei daugumos</c:v>
                </c:pt>
                <c:pt idx="14">
                  <c:v>Žymiai blogesnė, nei daugumos</c:v>
                </c:pt>
                <c:pt idx="16">
                  <c:v>Dirbantysis</c:v>
                </c:pt>
                <c:pt idx="17">
                  <c:v>Pensininkas</c:v>
                </c:pt>
                <c:pt idx="18">
                  <c:v>Moksleivis, studentas</c:v>
                </c:pt>
                <c:pt idx="19">
                  <c:v>Namų šeimininkė, vaiko priežiūros a.</c:v>
                </c:pt>
                <c:pt idx="20">
                  <c:v>Bedarbis</c:v>
                </c:pt>
              </c:strCache>
            </c:strRef>
          </c:cat>
          <c:val>
            <c:numRef>
              <c:f>Sheet1!$B$23:$B$43</c:f>
              <c:numCache>
                <c:formatCode>0</c:formatCode>
                <c:ptCount val="21"/>
                <c:pt idx="0">
                  <c:v>5.0999999999999996</c:v>
                </c:pt>
                <c:pt idx="1">
                  <c:v>37.799999999999997</c:v>
                </c:pt>
                <c:pt idx="2">
                  <c:v>20.9</c:v>
                </c:pt>
                <c:pt idx="3">
                  <c:v>36.1</c:v>
                </c:pt>
                <c:pt idx="5">
                  <c:v>18.3</c:v>
                </c:pt>
                <c:pt idx="6">
                  <c:v>41.7</c:v>
                </c:pt>
                <c:pt idx="7">
                  <c:v>24.1</c:v>
                </c:pt>
                <c:pt idx="8">
                  <c:v>15.9</c:v>
                </c:pt>
                <c:pt idx="10">
                  <c:v>2.6</c:v>
                </c:pt>
                <c:pt idx="11">
                  <c:v>17.100000000000001</c:v>
                </c:pt>
                <c:pt idx="12">
                  <c:v>51.1</c:v>
                </c:pt>
                <c:pt idx="13">
                  <c:v>18.899999999999999</c:v>
                </c:pt>
                <c:pt idx="14">
                  <c:v>5.0999999999999996</c:v>
                </c:pt>
                <c:pt idx="16">
                  <c:v>66.666666666666657</c:v>
                </c:pt>
                <c:pt idx="17">
                  <c:v>15.079365079365079</c:v>
                </c:pt>
                <c:pt idx="18">
                  <c:v>5.4563492063492065</c:v>
                </c:pt>
                <c:pt idx="19">
                  <c:v>3.8690476190476191</c:v>
                </c:pt>
                <c:pt idx="20">
                  <c:v>8.9285714285714288</c:v>
                </c:pt>
              </c:numCache>
            </c:numRef>
          </c:val>
          <c:extLst>
            <c:ext xmlns:c16="http://schemas.microsoft.com/office/drawing/2014/chart" uri="{C3380CC4-5D6E-409C-BE32-E72D297353CC}">
              <c16:uniqueId val="{00000002-E035-444D-AD31-0374A96E811E}"/>
            </c:ext>
          </c:extLst>
        </c:ser>
        <c:ser>
          <c:idx val="1"/>
          <c:order val="1"/>
          <c:tx>
            <c:strRef>
              <c:f>Sheet1!$C$1</c:f>
              <c:strCache>
                <c:ptCount val="1"/>
              </c:strCache>
            </c:strRef>
          </c:tx>
          <c:spPr>
            <a:noFill/>
            <a:ln>
              <a:noFill/>
            </a:ln>
            <a:effectLst/>
          </c:spPr>
          <c:invertIfNegative val="0"/>
          <c:cat>
            <c:strRef>
              <c:f>Sheet1!$A$23:$A$43</c:f>
              <c:strCache>
                <c:ptCount val="21"/>
                <c:pt idx="0">
                  <c:v>Pradinis, pagrindinis</c:v>
                </c:pt>
                <c:pt idx="1">
                  <c:v>Vidurinis, profesinis su viduriniu</c:v>
                </c:pt>
                <c:pt idx="2">
                  <c:v>Aukštesnysis, profesinis</c:v>
                </c:pt>
                <c:pt idx="3">
                  <c:v>Aukštasis (kolegija, universitetas)</c:v>
                </c:pt>
                <c:pt idx="5">
                  <c:v>Iki 300 Eur</c:v>
                </c:pt>
                <c:pt idx="6">
                  <c:v>301–500 Eur</c:v>
                </c:pt>
                <c:pt idx="7">
                  <c:v>501–700 Eur</c:v>
                </c:pt>
                <c:pt idx="8">
                  <c:v>Daugiau nei 700 Eur</c:v>
                </c:pt>
                <c:pt idx="10">
                  <c:v>Žymiai geresnė, nei daugumos Lietuvos žmonių</c:v>
                </c:pt>
                <c:pt idx="11">
                  <c:v>Šiek tiek geresnė, nei daugumos</c:v>
                </c:pt>
                <c:pt idx="12">
                  <c:v>Tokia pat kaip ir daugumos žmonių</c:v>
                </c:pt>
                <c:pt idx="13">
                  <c:v>Šiek tiek blogesnė, nei daugumos</c:v>
                </c:pt>
                <c:pt idx="14">
                  <c:v>Žymiai blogesnė, nei daugumos</c:v>
                </c:pt>
                <c:pt idx="16">
                  <c:v>Dirbantysis</c:v>
                </c:pt>
                <c:pt idx="17">
                  <c:v>Pensininkas</c:v>
                </c:pt>
                <c:pt idx="18">
                  <c:v>Moksleivis, studentas</c:v>
                </c:pt>
                <c:pt idx="19">
                  <c:v>Namų šeimininkė, vaiko priežiūros a.</c:v>
                </c:pt>
                <c:pt idx="20">
                  <c:v>Bedarbis</c:v>
                </c:pt>
              </c:strCache>
            </c:strRef>
          </c:cat>
          <c:val>
            <c:numRef>
              <c:f>Sheet1!$C$23:$C$43</c:f>
              <c:numCache>
                <c:formatCode>General</c:formatCode>
                <c:ptCount val="21"/>
              </c:numCache>
            </c:numRef>
          </c:val>
          <c:extLst>
            <c:ext xmlns:c16="http://schemas.microsoft.com/office/drawing/2014/chart" uri="{C3380CC4-5D6E-409C-BE32-E72D297353CC}">
              <c16:uniqueId val="{00000003-E035-444D-AD31-0374A96E811E}"/>
            </c:ext>
          </c:extLst>
        </c:ser>
        <c:dLbls>
          <c:showLegendKey val="0"/>
          <c:showVal val="0"/>
          <c:showCatName val="0"/>
          <c:showSerName val="0"/>
          <c:showPercent val="0"/>
          <c:showBubbleSize val="0"/>
        </c:dLbls>
        <c:gapWidth val="0"/>
        <c:overlap val="35"/>
        <c:axId val="162697216"/>
        <c:axId val="162698752"/>
      </c:barChart>
      <c:catAx>
        <c:axId val="162697216"/>
        <c:scaling>
          <c:orientation val="maxMin"/>
        </c:scaling>
        <c:delete val="0"/>
        <c:axPos val="l"/>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endParaRPr lang="lt-LT"/>
          </a:p>
        </c:txPr>
        <c:crossAx val="162698752"/>
        <c:crosses val="autoZero"/>
        <c:auto val="1"/>
        <c:lblAlgn val="ctr"/>
        <c:lblOffset val="100"/>
        <c:noMultiLvlLbl val="0"/>
      </c:catAx>
      <c:valAx>
        <c:axId val="162698752"/>
        <c:scaling>
          <c:orientation val="minMax"/>
        </c:scaling>
        <c:delete val="1"/>
        <c:axPos val="t"/>
        <c:numFmt formatCode="0" sourceLinked="1"/>
        <c:majorTickMark val="none"/>
        <c:minorTickMark val="none"/>
        <c:tickLblPos val="nextTo"/>
        <c:crossAx val="162697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66131479681325"/>
          <c:y val="0.1861155993438585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Lbls>
            <c:dLbl>
              <c:idx val="0"/>
              <c:layout>
                <c:manualLayout>
                  <c:x val="-8.4424045779864301E-2"/>
                  <c:y val="-5.6328117875962196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8252216665466484"/>
                      <c:h val="0.1540641530969489"/>
                    </c:manualLayout>
                  </c15:layout>
                  <c15:dlblFieldTable/>
                  <c15:showDataLabelsRange val="1"/>
                </c:ext>
                <c:ext xmlns:c16="http://schemas.microsoft.com/office/drawing/2014/chart" uri="{C3380CC4-5D6E-409C-BE32-E72D297353CC}">
                  <c16:uniqueId val="{00000001-F403-4CB7-9E9A-894F69AC23C2}"/>
                </c:ext>
              </c:extLst>
            </c:dLbl>
            <c:dLbl>
              <c:idx val="1"/>
              <c:layout>
                <c:manualLayout>
                  <c:x val="5.6645639539807023E-2"/>
                  <c:y val="-4.3227572696563278E-2"/>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[CELLRANGE]</a:t>
                    </a:fld>
                    <a:endParaRPr lang="en-US"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1947310699296658"/>
                      <c:h val="0.21557921084744094"/>
                    </c:manualLayout>
                  </c15:layout>
                  <c15:dlblFieldTable/>
                  <c15:showDataLabelsRange val="1"/>
                </c:ext>
                <c:ext xmlns:c16="http://schemas.microsoft.com/office/drawing/2014/chart" uri="{C3380CC4-5D6E-409C-BE32-E72D297353CC}">
                  <c16:uniqueId val="{00000003-F403-4CB7-9E9A-894F69AC23C2}"/>
                </c:ext>
              </c:extLst>
            </c:dLbl>
            <c:dLbl>
              <c:idx val="2"/>
              <c:layout>
                <c:manualLayout>
                  <c:x val="0.11575419761448359"/>
                  <c:y val="8.3048158367391989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53F6D4E0-8B23-4AB2-89C9-B9A68D963B0F}"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BD58FB3D-DD5F-44D3-8F49-72E6041802FF}"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4245161138518528"/>
                      <c:h val="0.12745425503248434"/>
                    </c:manualLayout>
                  </c15:layout>
                  <c15:dlblFieldTable/>
                  <c15:showDataLabelsRange val="1"/>
                </c:ext>
                <c:ext xmlns:c16="http://schemas.microsoft.com/office/drawing/2014/chart" uri="{C3380CC4-5D6E-409C-BE32-E72D297353CC}">
                  <c16:uniqueId val="{00000006-F403-4CB7-9E9A-894F69AC23C2}"/>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Vyrą </c:v>
                </c:pt>
                <c:pt idx="1">
                  <c:v>Moterį</c:v>
                </c:pt>
                <c:pt idx="2">
                  <c:v>Lytis nesvarbi</c:v>
                </c:pt>
              </c:strCache>
            </c:strRef>
          </c:cat>
          <c:val>
            <c:numRef>
              <c:f>Sheet1!$B$2:$B$4</c:f>
              <c:numCache>
                <c:formatCode>General</c:formatCode>
                <c:ptCount val="3"/>
                <c:pt idx="0">
                  <c:v>35</c:v>
                </c:pt>
                <c:pt idx="1">
                  <c:v>10</c:v>
                </c:pt>
                <c:pt idx="2">
                  <c:v>55</c:v>
                </c:pt>
              </c:numCache>
            </c:numRef>
          </c:val>
          <c:extLst>
            <c:ext xmlns:c15="http://schemas.microsoft.com/office/drawing/2012/chart" uri="{02D57815-91ED-43cb-92C2-25804820EDAC}">
              <c15:datalabelsRange>
                <c15:f>Sheet1!$A$2:$A$4</c15:f>
                <c15:dlblRangeCache>
                  <c:ptCount val="3"/>
                  <c:pt idx="0">
                    <c:v>Vyrą </c:v>
                  </c:pt>
                  <c:pt idx="1">
                    <c:v>Moterį</c:v>
                  </c:pt>
                  <c:pt idx="2">
                    <c:v>Lytis nesvarbi</c:v>
                  </c:pt>
                </c15:dlblRangeCache>
              </c15:datalabelsRange>
            </c:ext>
            <c:ext xmlns:c16="http://schemas.microsoft.com/office/drawing/2014/chart" uri="{C3380CC4-5D6E-409C-BE32-E72D297353CC}">
              <c16:uniqueId val="{00000004-F403-4CB7-9E9A-894F69AC23C2}"/>
            </c:ext>
          </c:extLst>
        </c:ser>
        <c:dLbls>
          <c:showLegendKey val="0"/>
          <c:showVal val="0"/>
          <c:showCatName val="0"/>
          <c:showSerName val="0"/>
          <c:showPercent val="0"/>
          <c:showBubbleSize val="0"/>
          <c:showLeaderLines val="0"/>
        </c:dLbls>
        <c:firstSliceAng val="277"/>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2156134066715"/>
          <c:y val="0.14757878554957723"/>
          <c:w val="0.87269104068975534"/>
          <c:h val="0.76569931064535457"/>
        </c:manualLayout>
      </c:layout>
      <c:barChart>
        <c:barDir val="bar"/>
        <c:grouping val="stacked"/>
        <c:varyColors val="0"/>
        <c:ser>
          <c:idx val="0"/>
          <c:order val="0"/>
          <c:tx>
            <c:strRef>
              <c:f>Sheet1!$B$1</c:f>
              <c:strCache>
                <c:ptCount val="1"/>
                <c:pt idx="0">
                  <c:v>Vyrą</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2021 m.</c:v>
                </c:pt>
                <c:pt idx="1">
                  <c:v>2019 m.</c:v>
                </c:pt>
                <c:pt idx="2">
                  <c:v>2017 m.</c:v>
                </c:pt>
              </c:strCache>
            </c:strRef>
          </c:cat>
          <c:val>
            <c:numRef>
              <c:f>Sheet1!$B$2:$B$4</c:f>
              <c:numCache>
                <c:formatCode>General</c:formatCode>
                <c:ptCount val="3"/>
                <c:pt idx="0">
                  <c:v>35</c:v>
                </c:pt>
                <c:pt idx="1">
                  <c:v>25</c:v>
                </c:pt>
                <c:pt idx="2">
                  <c:v>39</c:v>
                </c:pt>
              </c:numCache>
            </c:numRef>
          </c:val>
          <c:extLst>
            <c:ext xmlns:c16="http://schemas.microsoft.com/office/drawing/2014/chart" uri="{C3380CC4-5D6E-409C-BE32-E72D297353CC}">
              <c16:uniqueId val="{00000000-A821-49BA-AF00-D61F29B0A409}"/>
            </c:ext>
          </c:extLst>
        </c:ser>
        <c:ser>
          <c:idx val="1"/>
          <c:order val="1"/>
          <c:tx>
            <c:strRef>
              <c:f>Sheet1!$C$1</c:f>
              <c:strCache>
                <c:ptCount val="1"/>
                <c:pt idx="0">
                  <c:v>Moterį</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2021 m.</c:v>
                </c:pt>
                <c:pt idx="1">
                  <c:v>2019 m.</c:v>
                </c:pt>
                <c:pt idx="2">
                  <c:v>2017 m.</c:v>
                </c:pt>
              </c:strCache>
            </c:strRef>
          </c:cat>
          <c:val>
            <c:numRef>
              <c:f>Sheet1!$C$2:$C$4</c:f>
              <c:numCache>
                <c:formatCode>General</c:formatCode>
                <c:ptCount val="3"/>
                <c:pt idx="0">
                  <c:v>10</c:v>
                </c:pt>
                <c:pt idx="1">
                  <c:v>7</c:v>
                </c:pt>
                <c:pt idx="2">
                  <c:v>6</c:v>
                </c:pt>
              </c:numCache>
            </c:numRef>
          </c:val>
          <c:extLst>
            <c:ext xmlns:c16="http://schemas.microsoft.com/office/drawing/2014/chart" uri="{C3380CC4-5D6E-409C-BE32-E72D297353CC}">
              <c16:uniqueId val="{00000001-A821-49BA-AF00-D61F29B0A409}"/>
            </c:ext>
          </c:extLst>
        </c:ser>
        <c:ser>
          <c:idx val="2"/>
          <c:order val="2"/>
          <c:tx>
            <c:strRef>
              <c:f>Sheet1!$D$1</c:f>
              <c:strCache>
                <c:ptCount val="1"/>
                <c:pt idx="0">
                  <c:v>Lytis nesvarbi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2021 m.</c:v>
                </c:pt>
                <c:pt idx="1">
                  <c:v>2019 m.</c:v>
                </c:pt>
                <c:pt idx="2">
                  <c:v>2017 m.</c:v>
                </c:pt>
              </c:strCache>
            </c:strRef>
          </c:cat>
          <c:val>
            <c:numRef>
              <c:f>Sheet1!$D$2:$D$4</c:f>
              <c:numCache>
                <c:formatCode>General</c:formatCode>
                <c:ptCount val="3"/>
                <c:pt idx="0">
                  <c:v>55</c:v>
                </c:pt>
                <c:pt idx="1">
                  <c:v>68</c:v>
                </c:pt>
                <c:pt idx="2">
                  <c:v>55</c:v>
                </c:pt>
              </c:numCache>
            </c:numRef>
          </c:val>
          <c:extLst>
            <c:ext xmlns:c16="http://schemas.microsoft.com/office/drawing/2014/chart" uri="{C3380CC4-5D6E-409C-BE32-E72D297353CC}">
              <c16:uniqueId val="{00000002-A821-49BA-AF00-D61F29B0A409}"/>
            </c:ext>
          </c:extLst>
        </c:ser>
        <c:dLbls>
          <c:showLegendKey val="0"/>
          <c:showVal val="0"/>
          <c:showCatName val="0"/>
          <c:showSerName val="0"/>
          <c:showPercent val="0"/>
          <c:showBubbleSize val="0"/>
        </c:dLbls>
        <c:gapWidth val="150"/>
        <c:overlap val="100"/>
        <c:axId val="168007936"/>
        <c:axId val="168026112"/>
      </c:barChart>
      <c:catAx>
        <c:axId val="16800793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68026112"/>
        <c:crosses val="autoZero"/>
        <c:auto val="1"/>
        <c:lblAlgn val="ctr"/>
        <c:lblOffset val="100"/>
        <c:noMultiLvlLbl val="0"/>
      </c:catAx>
      <c:valAx>
        <c:axId val="168026112"/>
        <c:scaling>
          <c:orientation val="minMax"/>
          <c:max val="100"/>
        </c:scaling>
        <c:delete val="1"/>
        <c:axPos val="t"/>
        <c:numFmt formatCode="General" sourceLinked="1"/>
        <c:majorTickMark val="out"/>
        <c:minorTickMark val="none"/>
        <c:tickLblPos val="nextTo"/>
        <c:crossAx val="168007936"/>
        <c:crosses val="autoZero"/>
        <c:crossBetween val="between"/>
      </c:valAx>
      <c:spPr>
        <a:noFill/>
        <a:ln>
          <a:noFill/>
        </a:ln>
        <a:effectLst/>
      </c:spPr>
    </c:plotArea>
    <c:legend>
      <c:legendPos val="b"/>
      <c:layout>
        <c:manualLayout>
          <c:xMode val="edge"/>
          <c:yMode val="edge"/>
          <c:x val="0.11302960639109226"/>
          <c:y val="4.5392354769056724E-2"/>
          <c:w val="0.88697039360890773"/>
          <c:h val="6.448279148822048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lt-LT" sz="1800" dirty="0">
                <a:effectLst/>
              </a:rPr>
              <a:t>Kas Jūsų</a:t>
            </a:r>
            <a:r>
              <a:rPr lang="lt-LT" sz="1800" baseline="0" dirty="0">
                <a:effectLst/>
              </a:rPr>
              <a:t> šeimoje paprastai...</a:t>
            </a:r>
            <a:endParaRPr lang="lt-LT" dirty="0">
              <a:effectLst/>
            </a:endParaRPr>
          </a:p>
        </c:rich>
      </c:tx>
      <c:layout>
        <c:manualLayout>
          <c:xMode val="edge"/>
          <c:yMode val="edge"/>
          <c:x val="4.9048941715563621E-2"/>
          <c:y val="4.943972635565632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lt-LT"/>
        </a:p>
      </c:txPr>
    </c:title>
    <c:autoTitleDeleted val="0"/>
    <c:plotArea>
      <c:layout>
        <c:manualLayout>
          <c:layoutTarget val="inner"/>
          <c:xMode val="edge"/>
          <c:yMode val="edge"/>
          <c:x val="0.49880903644818197"/>
          <c:y val="0.14181505939301961"/>
          <c:w val="0.50119096355181803"/>
          <c:h val="0.76569931064535457"/>
        </c:manualLayout>
      </c:layout>
      <c:barChart>
        <c:barDir val="bar"/>
        <c:grouping val="stacked"/>
        <c:varyColors val="0"/>
        <c:ser>
          <c:idx val="0"/>
          <c:order val="0"/>
          <c:tx>
            <c:strRef>
              <c:f>Sheet1!$B$1</c:f>
              <c:strCache>
                <c:ptCount val="1"/>
                <c:pt idx="0">
                  <c:v>Moteris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...gamina maistą</c:v>
                </c:pt>
                <c:pt idx="1">
                  <c:v>...tvarko būstą (pvz., plauna kambarius, valo dulkes, sutvarko išmėtytus daiktus)</c:v>
                </c:pt>
                <c:pt idx="2">
                  <c:v>...atlieka buities darbus (rozetės keitimą, kalimą, pjovimą, sugedusią santechniką ir pan.)</c:v>
                </c:pt>
                <c:pt idx="3">
                  <c:v>...pasirūpina automobilio priežiūra (remontu, technikine apžiūra, ratų keitimu ir pan.)?</c:v>
                </c:pt>
                <c:pt idx="4">
                  <c:v>...uždirba pinigus?</c:v>
                </c:pt>
                <c:pt idx="5">
                  <c:v>...veda vaiką į/iš darželį/mokyklą, veža į būrelius?</c:v>
                </c:pt>
                <c:pt idx="6">
                  <c:v>...prižiūri vaikus (bendrauja, padeda ruošti pamokas, slaugo ir pan.)</c:v>
                </c:pt>
              </c:strCache>
            </c:strRef>
          </c:cat>
          <c:val>
            <c:numRef>
              <c:f>Sheet1!$B$2:$B$8</c:f>
              <c:numCache>
                <c:formatCode>General</c:formatCode>
                <c:ptCount val="7"/>
                <c:pt idx="0">
                  <c:v>51</c:v>
                </c:pt>
                <c:pt idx="1">
                  <c:v>46</c:v>
                </c:pt>
                <c:pt idx="2">
                  <c:v>4</c:v>
                </c:pt>
                <c:pt idx="3">
                  <c:v>3</c:v>
                </c:pt>
                <c:pt idx="4">
                  <c:v>3</c:v>
                </c:pt>
                <c:pt idx="5">
                  <c:v>14</c:v>
                </c:pt>
                <c:pt idx="6">
                  <c:v>19</c:v>
                </c:pt>
              </c:numCache>
            </c:numRef>
          </c:val>
          <c:extLst>
            <c:ext xmlns:c16="http://schemas.microsoft.com/office/drawing/2014/chart" uri="{C3380CC4-5D6E-409C-BE32-E72D297353CC}">
              <c16:uniqueId val="{00000000-0349-4803-8A81-8D699DD5513D}"/>
            </c:ext>
          </c:extLst>
        </c:ser>
        <c:ser>
          <c:idx val="1"/>
          <c:order val="1"/>
          <c:tx>
            <c:strRef>
              <c:f>Sheet1!$C$1</c:f>
              <c:strCache>
                <c:ptCount val="1"/>
                <c:pt idx="0">
                  <c:v>Vyras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...gamina maistą</c:v>
                </c:pt>
                <c:pt idx="1">
                  <c:v>...tvarko būstą (pvz., plauna kambarius, valo dulkes, sutvarko išmėtytus daiktus)</c:v>
                </c:pt>
                <c:pt idx="2">
                  <c:v>...atlieka buities darbus (rozetės keitimą, kalimą, pjovimą, sugedusią santechniką ir pan.)</c:v>
                </c:pt>
                <c:pt idx="3">
                  <c:v>...pasirūpina automobilio priežiūra (remontu, technikine apžiūra, ratų keitimu ir pan.)?</c:v>
                </c:pt>
                <c:pt idx="4">
                  <c:v>...uždirba pinigus?</c:v>
                </c:pt>
                <c:pt idx="5">
                  <c:v>...veda vaiką į/iš darželį/mokyklą, veža į būrelius?</c:v>
                </c:pt>
                <c:pt idx="6">
                  <c:v>...prižiūri vaikus (bendrauja, padeda ruošti pamokas, slaugo ir pan.)</c:v>
                </c:pt>
              </c:strCache>
            </c:strRef>
          </c:cat>
          <c:val>
            <c:numRef>
              <c:f>Sheet1!$C$2:$C$8</c:f>
              <c:numCache>
                <c:formatCode>General</c:formatCode>
                <c:ptCount val="7"/>
                <c:pt idx="0">
                  <c:v>6</c:v>
                </c:pt>
                <c:pt idx="1">
                  <c:v>5</c:v>
                </c:pt>
                <c:pt idx="2">
                  <c:v>78</c:v>
                </c:pt>
                <c:pt idx="3">
                  <c:v>75</c:v>
                </c:pt>
                <c:pt idx="4">
                  <c:v>14</c:v>
                </c:pt>
                <c:pt idx="5">
                  <c:v>7</c:v>
                </c:pt>
                <c:pt idx="6">
                  <c:v>3</c:v>
                </c:pt>
              </c:numCache>
            </c:numRef>
          </c:val>
          <c:extLst>
            <c:ext xmlns:c16="http://schemas.microsoft.com/office/drawing/2014/chart" uri="{C3380CC4-5D6E-409C-BE32-E72D297353CC}">
              <c16:uniqueId val="{00000001-0349-4803-8A81-8D699DD5513D}"/>
            </c:ext>
          </c:extLst>
        </c:ser>
        <c:ser>
          <c:idx val="2"/>
          <c:order val="2"/>
          <c:tx>
            <c:strRef>
              <c:f>Sheet1!$D$1</c:f>
              <c:strCache>
                <c:ptCount val="1"/>
                <c:pt idx="0">
                  <c:v>Abu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...gamina maistą</c:v>
                </c:pt>
                <c:pt idx="1">
                  <c:v>...tvarko būstą (pvz., plauna kambarius, valo dulkes, sutvarko išmėtytus daiktus)</c:v>
                </c:pt>
                <c:pt idx="2">
                  <c:v>...atlieka buities darbus (rozetės keitimą, kalimą, pjovimą, sugedusią santechniką ir pan.)</c:v>
                </c:pt>
                <c:pt idx="3">
                  <c:v>...pasirūpina automobilio priežiūra (remontu, technikine apžiūra, ratų keitimu ir pan.)?</c:v>
                </c:pt>
                <c:pt idx="4">
                  <c:v>...uždirba pinigus?</c:v>
                </c:pt>
                <c:pt idx="5">
                  <c:v>...veda vaiką į/iš darželį/mokyklą, veža į būrelius?</c:v>
                </c:pt>
                <c:pt idx="6">
                  <c:v>...prižiūri vaikus (bendrauja, padeda ruošti pamokas, slaugo ir pan.)</c:v>
                </c:pt>
              </c:strCache>
            </c:strRef>
          </c:cat>
          <c:val>
            <c:numRef>
              <c:f>Sheet1!$D$2:$D$8</c:f>
              <c:numCache>
                <c:formatCode>General</c:formatCode>
                <c:ptCount val="7"/>
                <c:pt idx="0">
                  <c:v>42</c:v>
                </c:pt>
                <c:pt idx="1">
                  <c:v>47</c:v>
                </c:pt>
                <c:pt idx="2">
                  <c:v>14</c:v>
                </c:pt>
                <c:pt idx="3">
                  <c:v>17</c:v>
                </c:pt>
                <c:pt idx="4">
                  <c:v>80</c:v>
                </c:pt>
                <c:pt idx="5">
                  <c:v>31</c:v>
                </c:pt>
                <c:pt idx="6">
                  <c:v>35</c:v>
                </c:pt>
              </c:numCache>
            </c:numRef>
          </c:val>
          <c:extLst>
            <c:ext xmlns:c16="http://schemas.microsoft.com/office/drawing/2014/chart" uri="{C3380CC4-5D6E-409C-BE32-E72D297353CC}">
              <c16:uniqueId val="{00000002-0349-4803-8A81-8D699DD5513D}"/>
            </c:ext>
          </c:extLst>
        </c:ser>
        <c:ser>
          <c:idx val="3"/>
          <c:order val="3"/>
          <c:tx>
            <c:strRef>
              <c:f>Sheet1!$E$1</c:f>
              <c:strCache>
                <c:ptCount val="1"/>
                <c:pt idx="0">
                  <c:v>Neaktualu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...gamina maistą</c:v>
                </c:pt>
                <c:pt idx="1">
                  <c:v>...tvarko būstą (pvz., plauna kambarius, valo dulkes, sutvarko išmėtytus daiktus)</c:v>
                </c:pt>
                <c:pt idx="2">
                  <c:v>...atlieka buities darbus (rozetės keitimą, kalimą, pjovimą, sugedusią santechniką ir pan.)</c:v>
                </c:pt>
                <c:pt idx="3">
                  <c:v>...pasirūpina automobilio priežiūra (remontu, technikine apžiūra, ratų keitimu ir pan.)?</c:v>
                </c:pt>
                <c:pt idx="4">
                  <c:v>...uždirba pinigus?</c:v>
                </c:pt>
                <c:pt idx="5">
                  <c:v>...veda vaiką į/iš darželį/mokyklą, veža į būrelius?</c:v>
                </c:pt>
                <c:pt idx="6">
                  <c:v>...prižiūri vaikus (bendrauja, padeda ruošti pamokas, slaugo ir pan.)</c:v>
                </c:pt>
              </c:strCache>
            </c:strRef>
          </c:cat>
          <c:val>
            <c:numRef>
              <c:f>Sheet1!$E$2:$E$8</c:f>
              <c:numCache>
                <c:formatCode>General</c:formatCode>
                <c:ptCount val="7"/>
                <c:pt idx="0">
                  <c:v>1</c:v>
                </c:pt>
                <c:pt idx="1">
                  <c:v>2</c:v>
                </c:pt>
                <c:pt idx="2">
                  <c:v>4</c:v>
                </c:pt>
                <c:pt idx="3">
                  <c:v>5</c:v>
                </c:pt>
                <c:pt idx="4">
                  <c:v>3</c:v>
                </c:pt>
                <c:pt idx="5">
                  <c:v>48</c:v>
                </c:pt>
                <c:pt idx="6">
                  <c:v>43</c:v>
                </c:pt>
              </c:numCache>
            </c:numRef>
          </c:val>
          <c:extLst>
            <c:ext xmlns:c16="http://schemas.microsoft.com/office/drawing/2014/chart" uri="{C3380CC4-5D6E-409C-BE32-E72D297353CC}">
              <c16:uniqueId val="{00000004-0349-4803-8A81-8D699DD5513D}"/>
            </c:ext>
          </c:extLst>
        </c:ser>
        <c:dLbls>
          <c:showLegendKey val="0"/>
          <c:showVal val="0"/>
          <c:showCatName val="0"/>
          <c:showSerName val="0"/>
          <c:showPercent val="0"/>
          <c:showBubbleSize val="0"/>
        </c:dLbls>
        <c:gapWidth val="150"/>
        <c:overlap val="100"/>
        <c:axId val="168667008"/>
        <c:axId val="168668544"/>
      </c:barChart>
      <c:catAx>
        <c:axId val="16866700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68668544"/>
        <c:crosses val="autoZero"/>
        <c:auto val="1"/>
        <c:lblAlgn val="ctr"/>
        <c:lblOffset val="100"/>
        <c:noMultiLvlLbl val="0"/>
      </c:catAx>
      <c:valAx>
        <c:axId val="168668544"/>
        <c:scaling>
          <c:orientation val="minMax"/>
          <c:max val="100"/>
        </c:scaling>
        <c:delete val="1"/>
        <c:axPos val="t"/>
        <c:numFmt formatCode="General" sourceLinked="1"/>
        <c:majorTickMark val="out"/>
        <c:minorTickMark val="none"/>
        <c:tickLblPos val="nextTo"/>
        <c:crossAx val="168667008"/>
        <c:crosses val="autoZero"/>
        <c:crossBetween val="between"/>
      </c:valAx>
      <c:spPr>
        <a:noFill/>
        <a:ln>
          <a:noFill/>
        </a:ln>
        <a:effectLst/>
      </c:spPr>
    </c:plotArea>
    <c:legend>
      <c:legendPos val="b"/>
      <c:layout>
        <c:manualLayout>
          <c:xMode val="edge"/>
          <c:yMode val="edge"/>
          <c:x val="0.51254627634028616"/>
          <c:y val="0.92345969083518098"/>
          <c:w val="0.48745372365971384"/>
          <c:h val="5.84894224443823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66131479681325"/>
          <c:y val="0.1861155993438585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ysClr val="window" lastClr="FFFFFF">
                  <a:lumMod val="75000"/>
                </a:sysClr>
              </a:solidFill>
              <a:ln>
                <a:noFill/>
              </a:ln>
              <a:effectLst/>
            </c:spPr>
            <c:extLst>
              <c:ext xmlns:c16="http://schemas.microsoft.com/office/drawing/2014/chart" uri="{C3380CC4-5D6E-409C-BE32-E72D297353CC}">
                <c16:uniqueId val="{00000006-F403-4CB7-9E9A-894F69AC23C2}"/>
              </c:ext>
            </c:extLst>
          </c:dPt>
          <c:dLbls>
            <c:dLbl>
              <c:idx val="0"/>
              <c:layout>
                <c:manualLayout>
                  <c:x val="-5.9795506849513423E-2"/>
                  <c:y val="-9.2111599380743411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8252216665466484"/>
                      <c:h val="0.1540641530969489"/>
                    </c:manualLayout>
                  </c15:layout>
                  <c15:dlblFieldTable/>
                  <c15:showDataLabelsRange val="1"/>
                </c:ext>
                <c:ext xmlns:c16="http://schemas.microsoft.com/office/drawing/2014/chart" uri="{C3380CC4-5D6E-409C-BE32-E72D297353CC}">
                  <c16:uniqueId val="{00000001-F403-4CB7-9E9A-894F69AC23C2}"/>
                </c:ext>
              </c:extLst>
            </c:dLbl>
            <c:dLbl>
              <c:idx val="1"/>
              <c:layout>
                <c:manualLayout>
                  <c:x val="5.9929444730520476E-2"/>
                  <c:y val="-0.10178236061347797"/>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[CELLRANGE]</a:t>
                    </a:fld>
                    <a:endParaRPr lang="en-US"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11947310699296658"/>
                      <c:h val="0.21557921084744094"/>
                    </c:manualLayout>
                  </c15:layout>
                  <c15:dlblFieldTable/>
                  <c15:showDataLabelsRange val="1"/>
                </c:ext>
                <c:ext xmlns:c16="http://schemas.microsoft.com/office/drawing/2014/chart" uri="{C3380CC4-5D6E-409C-BE32-E72D297353CC}">
                  <c16:uniqueId val="{00000003-F403-4CB7-9E9A-894F69AC23C2}"/>
                </c:ext>
              </c:extLst>
            </c:dLbl>
            <c:dLbl>
              <c:idx val="2"/>
              <c:layout>
                <c:manualLayout>
                  <c:x val="-0.21098435421967027"/>
                  <c:y val="5.8057353979317813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53F6D4E0-8B23-4AB2-89C9-B9A68D963B0F}"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BD58FB3D-DD5F-44D3-8F49-72E6041802FF}"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30484391000874089"/>
                      <c:h val="0.2141009970194947"/>
                    </c:manualLayout>
                  </c15:layout>
                  <c15:dlblFieldTable/>
                  <c15:showDataLabelsRange val="1"/>
                </c:ext>
                <c:ext xmlns:c16="http://schemas.microsoft.com/office/drawing/2014/chart" uri="{C3380CC4-5D6E-409C-BE32-E72D297353CC}">
                  <c16:uniqueId val="{00000006-F403-4CB7-9E9A-894F69AC23C2}"/>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Taip</c:v>
                </c:pt>
                <c:pt idx="1">
                  <c:v>Ne</c:v>
                </c:pt>
                <c:pt idx="2">
                  <c:v>Savo aplinkoje nieko neslaugau, neprižiūriu</c:v>
                </c:pt>
              </c:strCache>
            </c:strRef>
          </c:cat>
          <c:val>
            <c:numRef>
              <c:f>Sheet1!$B$2:$B$4</c:f>
              <c:numCache>
                <c:formatCode>General</c:formatCode>
                <c:ptCount val="3"/>
                <c:pt idx="0">
                  <c:v>20</c:v>
                </c:pt>
                <c:pt idx="1">
                  <c:v>39</c:v>
                </c:pt>
                <c:pt idx="2">
                  <c:v>41</c:v>
                </c:pt>
              </c:numCache>
            </c:numRef>
          </c:val>
          <c:extLst>
            <c:ext xmlns:c15="http://schemas.microsoft.com/office/drawing/2012/chart" uri="{02D57815-91ED-43cb-92C2-25804820EDAC}">
              <c15:datalabelsRange>
                <c15:f>Sheet1!$A$2:$A$4</c15:f>
                <c15:dlblRangeCache>
                  <c:ptCount val="3"/>
                  <c:pt idx="0">
                    <c:v>Taip</c:v>
                  </c:pt>
                  <c:pt idx="1">
                    <c:v>Ne</c:v>
                  </c:pt>
                  <c:pt idx="2">
                    <c:v>Savo aplinkoje nieko neslaugau, neprižiūriu</c:v>
                  </c:pt>
                </c15:dlblRangeCache>
              </c15:datalabelsRange>
            </c:ext>
            <c:ext xmlns:c16="http://schemas.microsoft.com/office/drawing/2014/chart" uri="{C3380CC4-5D6E-409C-BE32-E72D297353CC}">
              <c16:uniqueId val="{00000004-F403-4CB7-9E9A-894F69AC23C2}"/>
            </c:ext>
          </c:extLst>
        </c:ser>
        <c:dLbls>
          <c:showLegendKey val="0"/>
          <c:showVal val="0"/>
          <c:showCatName val="0"/>
          <c:showSerName val="0"/>
          <c:showPercent val="0"/>
          <c:showBubbleSize val="0"/>
          <c:showLeaderLines val="0"/>
        </c:dLbls>
        <c:firstSliceAng val="277"/>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674541812712177"/>
          <c:y val="0.14757878554957723"/>
          <c:w val="0.61325458187287818"/>
          <c:h val="0.76569931064535457"/>
        </c:manualLayout>
      </c:layout>
      <c:barChart>
        <c:barDir val="bar"/>
        <c:grouping val="stacked"/>
        <c:varyColors val="0"/>
        <c:ser>
          <c:idx val="0"/>
          <c:order val="0"/>
          <c:tx>
            <c:strRef>
              <c:f>Sheet1!$B$1</c:f>
              <c:strCache>
                <c:ptCount val="1"/>
                <c:pt idx="0">
                  <c:v>Paprastai moters pajamos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Maistui</c:v>
                </c:pt>
                <c:pt idx="1">
                  <c:v>Komunaliniai mokesčiai už būstą</c:v>
                </c:pt>
                <c:pt idx="2">
                  <c:v>Vaiko reikmėms (pietums, būreliams, mokyklos reikmėms, smulkioms išlaidoms)</c:v>
                </c:pt>
                <c:pt idx="3">
                  <c:v>Moters asmeninėms reikmėms</c:v>
                </c:pt>
                <c:pt idx="4">
                  <c:v>Vyro asmeninėms reikmėms</c:v>
                </c:pt>
                <c:pt idx="5">
                  <c:v>Būsto tvarkymo darbams, taisymui, remontui</c:v>
                </c:pt>
                <c:pt idx="6">
                  <c:v>Šeimos automobiliams, degalams</c:v>
                </c:pt>
                <c:pt idx="7">
                  <c:v>Kelionėms, atostogoms, laisvalaikiui</c:v>
                </c:pt>
              </c:strCache>
            </c:strRef>
          </c:cat>
          <c:val>
            <c:numRef>
              <c:f>Sheet1!$B$2:$B$9</c:f>
              <c:numCache>
                <c:formatCode>0</c:formatCode>
                <c:ptCount val="8"/>
                <c:pt idx="0">
                  <c:v>13</c:v>
                </c:pt>
                <c:pt idx="1">
                  <c:v>12</c:v>
                </c:pt>
                <c:pt idx="2">
                  <c:v>12</c:v>
                </c:pt>
                <c:pt idx="3">
                  <c:v>52</c:v>
                </c:pt>
                <c:pt idx="4">
                  <c:v>4</c:v>
                </c:pt>
                <c:pt idx="5" formatCode="General">
                  <c:v>4</c:v>
                </c:pt>
                <c:pt idx="6" formatCode="General">
                  <c:v>3</c:v>
                </c:pt>
                <c:pt idx="7" formatCode="General">
                  <c:v>5</c:v>
                </c:pt>
              </c:numCache>
            </c:numRef>
          </c:val>
          <c:extLst>
            <c:ext xmlns:c16="http://schemas.microsoft.com/office/drawing/2014/chart" uri="{C3380CC4-5D6E-409C-BE32-E72D297353CC}">
              <c16:uniqueId val="{00000000-B218-4982-9369-A73A2C854537}"/>
            </c:ext>
          </c:extLst>
        </c:ser>
        <c:ser>
          <c:idx val="1"/>
          <c:order val="1"/>
          <c:tx>
            <c:strRef>
              <c:f>Sheet1!$C$1</c:f>
              <c:strCache>
                <c:ptCount val="1"/>
                <c:pt idx="0">
                  <c:v>Paprastai vyro pajamos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Maistui</c:v>
                </c:pt>
                <c:pt idx="1">
                  <c:v>Komunaliniai mokesčiai už būstą</c:v>
                </c:pt>
                <c:pt idx="2">
                  <c:v>Vaiko reikmėms (pietums, būreliams, mokyklos reikmėms, smulkioms išlaidoms)</c:v>
                </c:pt>
                <c:pt idx="3">
                  <c:v>Moters asmeninėms reikmėms</c:v>
                </c:pt>
                <c:pt idx="4">
                  <c:v>Vyro asmeninėms reikmėms</c:v>
                </c:pt>
                <c:pt idx="5">
                  <c:v>Būsto tvarkymo darbams, taisymui, remontui</c:v>
                </c:pt>
                <c:pt idx="6">
                  <c:v>Šeimos automobiliams, degalams</c:v>
                </c:pt>
                <c:pt idx="7">
                  <c:v>Kelionėms, atostogoms, laisvalaikiui</c:v>
                </c:pt>
              </c:strCache>
            </c:strRef>
          </c:cat>
          <c:val>
            <c:numRef>
              <c:f>Sheet1!$C$2:$C$9</c:f>
              <c:numCache>
                <c:formatCode>0</c:formatCode>
                <c:ptCount val="8"/>
                <c:pt idx="0">
                  <c:v>13</c:v>
                </c:pt>
                <c:pt idx="1">
                  <c:v>32</c:v>
                </c:pt>
                <c:pt idx="2">
                  <c:v>7</c:v>
                </c:pt>
                <c:pt idx="3">
                  <c:v>4</c:v>
                </c:pt>
                <c:pt idx="4">
                  <c:v>52</c:v>
                </c:pt>
                <c:pt idx="5" formatCode="General">
                  <c:v>27</c:v>
                </c:pt>
                <c:pt idx="6" formatCode="General">
                  <c:v>37</c:v>
                </c:pt>
                <c:pt idx="7" formatCode="General">
                  <c:v>13</c:v>
                </c:pt>
              </c:numCache>
            </c:numRef>
          </c:val>
          <c:extLst>
            <c:ext xmlns:c16="http://schemas.microsoft.com/office/drawing/2014/chart" uri="{C3380CC4-5D6E-409C-BE32-E72D297353CC}">
              <c16:uniqueId val="{00000001-B218-4982-9369-A73A2C854537}"/>
            </c:ext>
          </c:extLst>
        </c:ser>
        <c:ser>
          <c:idx val="2"/>
          <c:order val="2"/>
          <c:tx>
            <c:strRef>
              <c:f>Sheet1!$D$1</c:f>
              <c:strCache>
                <c:ptCount val="1"/>
                <c:pt idx="0">
                  <c:v>Leidžia kiekvienas atskirai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Maistui</c:v>
                </c:pt>
                <c:pt idx="1">
                  <c:v>Komunaliniai mokesčiai už būstą</c:v>
                </c:pt>
                <c:pt idx="2">
                  <c:v>Vaiko reikmėms (pietums, būreliams, mokyklos reikmėms, smulkioms išlaidoms)</c:v>
                </c:pt>
                <c:pt idx="3">
                  <c:v>Moters asmeninėms reikmėms</c:v>
                </c:pt>
                <c:pt idx="4">
                  <c:v>Vyro asmeninėms reikmėms</c:v>
                </c:pt>
                <c:pt idx="5">
                  <c:v>Būsto tvarkymo darbams, taisymui, remontui</c:v>
                </c:pt>
                <c:pt idx="6">
                  <c:v>Šeimos automobiliams, degalams</c:v>
                </c:pt>
                <c:pt idx="7">
                  <c:v>Kelionėms, atostogoms, laisvalaikiui</c:v>
                </c:pt>
              </c:strCache>
            </c:strRef>
          </c:cat>
          <c:val>
            <c:numRef>
              <c:f>Sheet1!$D$2:$D$9</c:f>
              <c:numCache>
                <c:formatCode>0</c:formatCode>
                <c:ptCount val="8"/>
                <c:pt idx="0">
                  <c:v>14</c:v>
                </c:pt>
                <c:pt idx="1">
                  <c:v>5</c:v>
                </c:pt>
                <c:pt idx="2">
                  <c:v>9</c:v>
                </c:pt>
                <c:pt idx="3">
                  <c:v>10</c:v>
                </c:pt>
                <c:pt idx="4">
                  <c:v>10</c:v>
                </c:pt>
                <c:pt idx="5" formatCode="General">
                  <c:v>9</c:v>
                </c:pt>
                <c:pt idx="6" formatCode="General">
                  <c:v>11</c:v>
                </c:pt>
                <c:pt idx="7" formatCode="General">
                  <c:v>13</c:v>
                </c:pt>
              </c:numCache>
            </c:numRef>
          </c:val>
          <c:extLst>
            <c:ext xmlns:c16="http://schemas.microsoft.com/office/drawing/2014/chart" uri="{C3380CC4-5D6E-409C-BE32-E72D297353CC}">
              <c16:uniqueId val="{00000002-B218-4982-9369-A73A2C854537}"/>
            </c:ext>
          </c:extLst>
        </c:ser>
        <c:ser>
          <c:idx val="3"/>
          <c:order val="3"/>
          <c:tx>
            <c:strRef>
              <c:f>Sheet1!$E$1</c:f>
              <c:strCache>
                <c:ptCount val="1"/>
                <c:pt idx="0">
                  <c:v>Bendros, sudėtos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Maistui</c:v>
                </c:pt>
                <c:pt idx="1">
                  <c:v>Komunaliniai mokesčiai už būstą</c:v>
                </c:pt>
                <c:pt idx="2">
                  <c:v>Vaiko reikmėms (pietums, būreliams, mokyklos reikmėms, smulkioms išlaidoms)</c:v>
                </c:pt>
                <c:pt idx="3">
                  <c:v>Moters asmeninėms reikmėms</c:v>
                </c:pt>
                <c:pt idx="4">
                  <c:v>Vyro asmeninėms reikmėms</c:v>
                </c:pt>
                <c:pt idx="5">
                  <c:v>Būsto tvarkymo darbams, taisymui, remontui</c:v>
                </c:pt>
                <c:pt idx="6">
                  <c:v>Šeimos automobiliams, degalams</c:v>
                </c:pt>
                <c:pt idx="7">
                  <c:v>Kelionėms, atostogoms, laisvalaikiui</c:v>
                </c:pt>
              </c:strCache>
            </c:strRef>
          </c:cat>
          <c:val>
            <c:numRef>
              <c:f>Sheet1!$E$2:$E$9</c:f>
              <c:numCache>
                <c:formatCode>0</c:formatCode>
                <c:ptCount val="8"/>
                <c:pt idx="0">
                  <c:v>56</c:v>
                </c:pt>
                <c:pt idx="1">
                  <c:v>48</c:v>
                </c:pt>
                <c:pt idx="2">
                  <c:v>33</c:v>
                </c:pt>
                <c:pt idx="3">
                  <c:v>30</c:v>
                </c:pt>
                <c:pt idx="4">
                  <c:v>30</c:v>
                </c:pt>
                <c:pt idx="5" formatCode="General">
                  <c:v>56</c:v>
                </c:pt>
                <c:pt idx="6" formatCode="General">
                  <c:v>43</c:v>
                </c:pt>
                <c:pt idx="7" formatCode="General">
                  <c:v>62</c:v>
                </c:pt>
              </c:numCache>
            </c:numRef>
          </c:val>
          <c:extLst>
            <c:ext xmlns:c16="http://schemas.microsoft.com/office/drawing/2014/chart" uri="{C3380CC4-5D6E-409C-BE32-E72D297353CC}">
              <c16:uniqueId val="{00000000-74E7-4226-937F-FCFC199DDFE5}"/>
            </c:ext>
          </c:extLst>
        </c:ser>
        <c:ser>
          <c:idx val="4"/>
          <c:order val="4"/>
          <c:tx>
            <c:strRef>
              <c:f>Sheet1!$F$1</c:f>
              <c:strCache>
                <c:ptCount val="1"/>
                <c:pt idx="0">
                  <c:v>Neaktualu</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Maistui</c:v>
                </c:pt>
                <c:pt idx="1">
                  <c:v>Komunaliniai mokesčiai už būstą</c:v>
                </c:pt>
                <c:pt idx="2">
                  <c:v>Vaiko reikmėms (pietums, būreliams, mokyklos reikmėms, smulkioms išlaidoms)</c:v>
                </c:pt>
                <c:pt idx="3">
                  <c:v>Moters asmeninėms reikmėms</c:v>
                </c:pt>
                <c:pt idx="4">
                  <c:v>Vyro asmeninėms reikmėms</c:v>
                </c:pt>
                <c:pt idx="5">
                  <c:v>Būsto tvarkymo darbams, taisymui, remontui</c:v>
                </c:pt>
                <c:pt idx="6">
                  <c:v>Šeimos automobiliams, degalams</c:v>
                </c:pt>
                <c:pt idx="7">
                  <c:v>Kelionėms, atostogoms, laisvalaikiui</c:v>
                </c:pt>
              </c:strCache>
            </c:strRef>
          </c:cat>
          <c:val>
            <c:numRef>
              <c:f>Sheet1!$F$2:$F$9</c:f>
              <c:numCache>
                <c:formatCode>0</c:formatCode>
                <c:ptCount val="8"/>
                <c:pt idx="0">
                  <c:v>4</c:v>
                </c:pt>
                <c:pt idx="1">
                  <c:v>3</c:v>
                </c:pt>
                <c:pt idx="2">
                  <c:v>39</c:v>
                </c:pt>
                <c:pt idx="3">
                  <c:v>4</c:v>
                </c:pt>
                <c:pt idx="4">
                  <c:v>4</c:v>
                </c:pt>
                <c:pt idx="5" formatCode="General">
                  <c:v>4</c:v>
                </c:pt>
                <c:pt idx="6" formatCode="General">
                  <c:v>6</c:v>
                </c:pt>
                <c:pt idx="7" formatCode="General">
                  <c:v>7</c:v>
                </c:pt>
              </c:numCache>
            </c:numRef>
          </c:val>
          <c:extLst>
            <c:ext xmlns:c16="http://schemas.microsoft.com/office/drawing/2014/chart" uri="{C3380CC4-5D6E-409C-BE32-E72D297353CC}">
              <c16:uniqueId val="{00000001-74E7-4226-937F-FCFC199DDFE5}"/>
            </c:ext>
          </c:extLst>
        </c:ser>
        <c:dLbls>
          <c:showLegendKey val="0"/>
          <c:showVal val="0"/>
          <c:showCatName val="0"/>
          <c:showSerName val="0"/>
          <c:showPercent val="0"/>
          <c:showBubbleSize val="0"/>
        </c:dLbls>
        <c:gapWidth val="150"/>
        <c:overlap val="100"/>
        <c:axId val="168862464"/>
        <c:axId val="168864000"/>
      </c:barChart>
      <c:catAx>
        <c:axId val="1688624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168864000"/>
        <c:crosses val="autoZero"/>
        <c:auto val="1"/>
        <c:lblAlgn val="ctr"/>
        <c:lblOffset val="100"/>
        <c:noMultiLvlLbl val="0"/>
      </c:catAx>
      <c:valAx>
        <c:axId val="168864000"/>
        <c:scaling>
          <c:orientation val="minMax"/>
          <c:max val="100"/>
        </c:scaling>
        <c:delete val="1"/>
        <c:axPos val="t"/>
        <c:numFmt formatCode="0" sourceLinked="1"/>
        <c:majorTickMark val="out"/>
        <c:minorTickMark val="none"/>
        <c:tickLblPos val="nextTo"/>
        <c:crossAx val="168862464"/>
        <c:crosses val="autoZero"/>
        <c:crossBetween val="between"/>
      </c:valAx>
      <c:spPr>
        <a:noFill/>
        <a:ln>
          <a:noFill/>
        </a:ln>
        <a:effectLst/>
      </c:spPr>
    </c:plotArea>
    <c:legend>
      <c:legendPos val="b"/>
      <c:layout>
        <c:manualLayout>
          <c:xMode val="edge"/>
          <c:yMode val="edge"/>
          <c:x val="5.3420934759220778E-3"/>
          <c:y val="4.5392354769056724E-2"/>
          <c:w val="0.89999991979010685"/>
          <c:h val="6.03466844722992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876821508228982"/>
          <c:y val="0.14757888080224715"/>
          <c:w val="0.60123178491771023"/>
          <c:h val="0.76569931064535457"/>
        </c:manualLayout>
      </c:layout>
      <c:barChart>
        <c:barDir val="bar"/>
        <c:grouping val="stacked"/>
        <c:varyColors val="0"/>
        <c:ser>
          <c:idx val="0"/>
          <c:order val="0"/>
          <c:tx>
            <c:strRef>
              <c:f>Sheet1!$B$1</c:f>
              <c:strCache>
                <c:ptCount val="1"/>
                <c:pt idx="0">
                  <c:v>Labai aktuali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Psichologinis smurtas artimoje aplinkoje</c:v>
                </c:pt>
                <c:pt idx="1">
                  <c:v>Fizinis smurtas prieš moterį artimoje aplinkoje</c:v>
                </c:pt>
                <c:pt idx="2">
                  <c:v>Seksualinis priekabiavimas</c:v>
                </c:pt>
                <c:pt idx="3">
                  <c:v>Seksualinis smurtas artimoje aplinkoje</c:v>
                </c:pt>
                <c:pt idx="4">
                  <c:v>Ekonominis smurtas artimoje aplinkoje</c:v>
                </c:pt>
                <c:pt idx="5">
                  <c:v>Grasinančios žinutės, el. laiškai, įžeidūs komentarai internete, susiję su lytimi</c:v>
                </c:pt>
                <c:pt idx="6">
                  <c:v>Diskriminacija dėl lyties darbe</c:v>
                </c:pt>
                <c:pt idx="7">
                  <c:v>Fizinis smurtas prieš vyrą artimoje aplinkoje</c:v>
                </c:pt>
              </c:strCache>
            </c:strRef>
          </c:cat>
          <c:val>
            <c:numRef>
              <c:f>Sheet1!$B$2:$B$9</c:f>
              <c:numCache>
                <c:formatCode>0</c:formatCode>
                <c:ptCount val="8"/>
                <c:pt idx="0">
                  <c:v>26.134122287968442</c:v>
                </c:pt>
                <c:pt idx="1">
                  <c:v>19.723865877712033</c:v>
                </c:pt>
                <c:pt idx="2">
                  <c:v>17.159763313609467</c:v>
                </c:pt>
                <c:pt idx="3">
                  <c:v>16.469428007889547</c:v>
                </c:pt>
                <c:pt idx="4">
                  <c:v>13.313609467455622</c:v>
                </c:pt>
                <c:pt idx="5">
                  <c:v>13.806706114398423</c:v>
                </c:pt>
                <c:pt idx="6">
                  <c:v>10.355029585798817</c:v>
                </c:pt>
                <c:pt idx="7">
                  <c:v>5.8185404339250493</c:v>
                </c:pt>
              </c:numCache>
            </c:numRef>
          </c:val>
          <c:extLst>
            <c:ext xmlns:c16="http://schemas.microsoft.com/office/drawing/2014/chart" uri="{C3380CC4-5D6E-409C-BE32-E72D297353CC}">
              <c16:uniqueId val="{00000000-B218-4982-9369-A73A2C854537}"/>
            </c:ext>
          </c:extLst>
        </c:ser>
        <c:ser>
          <c:idx val="1"/>
          <c:order val="1"/>
          <c:tx>
            <c:strRef>
              <c:f>Sheet1!$C$1</c:f>
              <c:strCache>
                <c:ptCount val="1"/>
                <c:pt idx="0">
                  <c:v>Aktuali</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Psichologinis smurtas artimoje aplinkoje</c:v>
                </c:pt>
                <c:pt idx="1">
                  <c:v>Fizinis smurtas prieš moterį artimoje aplinkoje</c:v>
                </c:pt>
                <c:pt idx="2">
                  <c:v>Seksualinis priekabiavimas</c:v>
                </c:pt>
                <c:pt idx="3">
                  <c:v>Seksualinis smurtas artimoje aplinkoje</c:v>
                </c:pt>
                <c:pt idx="4">
                  <c:v>Ekonominis smurtas artimoje aplinkoje</c:v>
                </c:pt>
                <c:pt idx="5">
                  <c:v>Grasinančios žinutės, el. laiškai, įžeidūs komentarai internete, susiję su lytimi</c:v>
                </c:pt>
                <c:pt idx="6">
                  <c:v>Diskriminacija dėl lyties darbe</c:v>
                </c:pt>
                <c:pt idx="7">
                  <c:v>Fizinis smurtas prieš vyrą artimoje aplinkoje</c:v>
                </c:pt>
              </c:strCache>
            </c:strRef>
          </c:cat>
          <c:val>
            <c:numRef>
              <c:f>Sheet1!$C$2:$C$9</c:f>
              <c:numCache>
                <c:formatCode>0</c:formatCode>
                <c:ptCount val="8"/>
                <c:pt idx="0">
                  <c:v>48.816568047337277</c:v>
                </c:pt>
                <c:pt idx="1">
                  <c:v>54.832347140039452</c:v>
                </c:pt>
                <c:pt idx="2">
                  <c:v>46.844181459566073</c:v>
                </c:pt>
                <c:pt idx="3">
                  <c:v>42.998027613412226</c:v>
                </c:pt>
                <c:pt idx="4">
                  <c:v>40.236686390532547</c:v>
                </c:pt>
                <c:pt idx="5">
                  <c:v>35.99605522682446</c:v>
                </c:pt>
                <c:pt idx="6">
                  <c:v>38.362919132149905</c:v>
                </c:pt>
                <c:pt idx="7">
                  <c:v>34.812623274161737</c:v>
                </c:pt>
              </c:numCache>
            </c:numRef>
          </c:val>
          <c:extLst>
            <c:ext xmlns:c16="http://schemas.microsoft.com/office/drawing/2014/chart" uri="{C3380CC4-5D6E-409C-BE32-E72D297353CC}">
              <c16:uniqueId val="{00000001-B218-4982-9369-A73A2C854537}"/>
            </c:ext>
          </c:extLst>
        </c:ser>
        <c:ser>
          <c:idx val="2"/>
          <c:order val="2"/>
          <c:tx>
            <c:strRef>
              <c:f>Sheet1!$D$1</c:f>
              <c:strCache>
                <c:ptCount val="1"/>
                <c:pt idx="0">
                  <c:v>Nei aktuali, nei neaktuali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Psichologinis smurtas artimoje aplinkoje</c:v>
                </c:pt>
                <c:pt idx="1">
                  <c:v>Fizinis smurtas prieš moterį artimoje aplinkoje</c:v>
                </c:pt>
                <c:pt idx="2">
                  <c:v>Seksualinis priekabiavimas</c:v>
                </c:pt>
                <c:pt idx="3">
                  <c:v>Seksualinis smurtas artimoje aplinkoje</c:v>
                </c:pt>
                <c:pt idx="4">
                  <c:v>Ekonominis smurtas artimoje aplinkoje</c:v>
                </c:pt>
                <c:pt idx="5">
                  <c:v>Grasinančios žinutės, el. laiškai, įžeidūs komentarai internete, susiję su lytimi</c:v>
                </c:pt>
                <c:pt idx="6">
                  <c:v>Diskriminacija dėl lyties darbe</c:v>
                </c:pt>
                <c:pt idx="7">
                  <c:v>Fizinis smurtas prieš vyrą artimoje aplinkoje</c:v>
                </c:pt>
              </c:strCache>
            </c:strRef>
          </c:cat>
          <c:val>
            <c:numRef>
              <c:f>Sheet1!$D$2:$D$9</c:f>
              <c:numCache>
                <c:formatCode>0</c:formatCode>
                <c:ptCount val="8"/>
                <c:pt idx="0">
                  <c:v>16.765285996055226</c:v>
                </c:pt>
                <c:pt idx="1">
                  <c:v>15.877712031558186</c:v>
                </c:pt>
                <c:pt idx="2">
                  <c:v>25.147928994082839</c:v>
                </c:pt>
                <c:pt idx="3">
                  <c:v>28.599605522682449</c:v>
                </c:pt>
                <c:pt idx="4">
                  <c:v>31.755424063116372</c:v>
                </c:pt>
                <c:pt idx="5">
                  <c:v>30.670611439842212</c:v>
                </c:pt>
                <c:pt idx="6">
                  <c:v>33.234714003944774</c:v>
                </c:pt>
                <c:pt idx="7">
                  <c:v>33.333333333333329</c:v>
                </c:pt>
              </c:numCache>
            </c:numRef>
          </c:val>
          <c:extLst>
            <c:ext xmlns:c16="http://schemas.microsoft.com/office/drawing/2014/chart" uri="{C3380CC4-5D6E-409C-BE32-E72D297353CC}">
              <c16:uniqueId val="{00000002-B218-4982-9369-A73A2C854537}"/>
            </c:ext>
          </c:extLst>
        </c:ser>
        <c:ser>
          <c:idx val="3"/>
          <c:order val="3"/>
          <c:tx>
            <c:strRef>
              <c:f>Sheet1!$E$1</c:f>
              <c:strCache>
                <c:ptCount val="1"/>
                <c:pt idx="0">
                  <c:v>Iš dalies neaktuali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Psichologinis smurtas artimoje aplinkoje</c:v>
                </c:pt>
                <c:pt idx="1">
                  <c:v>Fizinis smurtas prieš moterį artimoje aplinkoje</c:v>
                </c:pt>
                <c:pt idx="2">
                  <c:v>Seksualinis priekabiavimas</c:v>
                </c:pt>
                <c:pt idx="3">
                  <c:v>Seksualinis smurtas artimoje aplinkoje</c:v>
                </c:pt>
                <c:pt idx="4">
                  <c:v>Ekonominis smurtas artimoje aplinkoje</c:v>
                </c:pt>
                <c:pt idx="5">
                  <c:v>Grasinančios žinutės, el. laiškai, įžeidūs komentarai internete, susiję su lytimi</c:v>
                </c:pt>
                <c:pt idx="6">
                  <c:v>Diskriminacija dėl lyties darbe</c:v>
                </c:pt>
                <c:pt idx="7">
                  <c:v>Fizinis smurtas prieš vyrą artimoje aplinkoje</c:v>
                </c:pt>
              </c:strCache>
            </c:strRef>
          </c:cat>
          <c:val>
            <c:numRef>
              <c:f>Sheet1!$E$2:$E$9</c:f>
              <c:numCache>
                <c:formatCode>0</c:formatCode>
                <c:ptCount val="8"/>
                <c:pt idx="0">
                  <c:v>5.1282051282051277</c:v>
                </c:pt>
                <c:pt idx="1">
                  <c:v>4.5364891518737673</c:v>
                </c:pt>
                <c:pt idx="2">
                  <c:v>6.607495069033531</c:v>
                </c:pt>
                <c:pt idx="3">
                  <c:v>7.2978303747534516</c:v>
                </c:pt>
                <c:pt idx="4">
                  <c:v>9.5660749506903358</c:v>
                </c:pt>
                <c:pt idx="5">
                  <c:v>10.355029585798817</c:v>
                </c:pt>
                <c:pt idx="6">
                  <c:v>11.242603550295858</c:v>
                </c:pt>
                <c:pt idx="7">
                  <c:v>15.680473372781064</c:v>
                </c:pt>
              </c:numCache>
            </c:numRef>
          </c:val>
          <c:extLst>
            <c:ext xmlns:c16="http://schemas.microsoft.com/office/drawing/2014/chart" uri="{C3380CC4-5D6E-409C-BE32-E72D297353CC}">
              <c16:uniqueId val="{00000001-9FD9-43EE-A772-CB08947EDBFC}"/>
            </c:ext>
          </c:extLst>
        </c:ser>
        <c:ser>
          <c:idx val="4"/>
          <c:order val="4"/>
          <c:tx>
            <c:strRef>
              <c:f>Sheet1!$F$1</c:f>
              <c:strCache>
                <c:ptCount val="1"/>
                <c:pt idx="0">
                  <c:v>Mažai aktuali</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Psichologinis smurtas artimoje aplinkoje</c:v>
                </c:pt>
                <c:pt idx="1">
                  <c:v>Fizinis smurtas prieš moterį artimoje aplinkoje</c:v>
                </c:pt>
                <c:pt idx="2">
                  <c:v>Seksualinis priekabiavimas</c:v>
                </c:pt>
                <c:pt idx="3">
                  <c:v>Seksualinis smurtas artimoje aplinkoje</c:v>
                </c:pt>
                <c:pt idx="4">
                  <c:v>Ekonominis smurtas artimoje aplinkoje</c:v>
                </c:pt>
                <c:pt idx="5">
                  <c:v>Grasinančios žinutės, el. laiškai, įžeidūs komentarai internete, susiję su lytimi</c:v>
                </c:pt>
                <c:pt idx="6">
                  <c:v>Diskriminacija dėl lyties darbe</c:v>
                </c:pt>
                <c:pt idx="7">
                  <c:v>Fizinis smurtas prieš vyrą artimoje aplinkoje</c:v>
                </c:pt>
              </c:strCache>
            </c:strRef>
          </c:cat>
          <c:val>
            <c:numRef>
              <c:f>Sheet1!$F$2:$F$9</c:f>
              <c:numCache>
                <c:formatCode>0</c:formatCode>
                <c:ptCount val="8"/>
                <c:pt idx="0">
                  <c:v>3.1558185404339252</c:v>
                </c:pt>
                <c:pt idx="1">
                  <c:v>5.0295857988165684</c:v>
                </c:pt>
                <c:pt idx="2">
                  <c:v>4.2406311637080867</c:v>
                </c:pt>
                <c:pt idx="3">
                  <c:v>4.6351084812623276</c:v>
                </c:pt>
                <c:pt idx="4">
                  <c:v>5.1282051282051277</c:v>
                </c:pt>
                <c:pt idx="5">
                  <c:v>9.1715976331360949</c:v>
                </c:pt>
                <c:pt idx="6">
                  <c:v>6.8047337278106506</c:v>
                </c:pt>
                <c:pt idx="7">
                  <c:v>10.355029585798817</c:v>
                </c:pt>
              </c:numCache>
            </c:numRef>
          </c:val>
          <c:extLst>
            <c:ext xmlns:c16="http://schemas.microsoft.com/office/drawing/2014/chart" uri="{C3380CC4-5D6E-409C-BE32-E72D297353CC}">
              <c16:uniqueId val="{00000002-9FD9-43EE-A772-CB08947EDBFC}"/>
            </c:ext>
          </c:extLst>
        </c:ser>
        <c:dLbls>
          <c:showLegendKey val="0"/>
          <c:showVal val="0"/>
          <c:showCatName val="0"/>
          <c:showSerName val="0"/>
          <c:showPercent val="0"/>
          <c:showBubbleSize val="0"/>
        </c:dLbls>
        <c:gapWidth val="150"/>
        <c:overlap val="100"/>
        <c:axId val="168998784"/>
        <c:axId val="169000320"/>
      </c:barChart>
      <c:catAx>
        <c:axId val="16899878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169000320"/>
        <c:crosses val="autoZero"/>
        <c:auto val="1"/>
        <c:lblAlgn val="ctr"/>
        <c:lblOffset val="100"/>
        <c:noMultiLvlLbl val="0"/>
      </c:catAx>
      <c:valAx>
        <c:axId val="169000320"/>
        <c:scaling>
          <c:orientation val="minMax"/>
          <c:max val="100"/>
        </c:scaling>
        <c:delete val="1"/>
        <c:axPos val="t"/>
        <c:numFmt formatCode="0" sourceLinked="1"/>
        <c:majorTickMark val="out"/>
        <c:minorTickMark val="none"/>
        <c:tickLblPos val="nextTo"/>
        <c:crossAx val="168998784"/>
        <c:crosses val="autoZero"/>
        <c:crossBetween val="between"/>
      </c:valAx>
      <c:spPr>
        <a:noFill/>
        <a:ln>
          <a:noFill/>
        </a:ln>
        <a:effectLst/>
      </c:spPr>
    </c:plotArea>
    <c:legend>
      <c:legendPos val="b"/>
      <c:layout>
        <c:manualLayout>
          <c:xMode val="edge"/>
          <c:yMode val="edge"/>
          <c:x val="0.10623636313420057"/>
          <c:y val="3.9037929636197392E-2"/>
          <c:w val="0.87651890518408038"/>
          <c:h val="0.1244109838375781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lt-LT" sz="1800" dirty="0">
                <a:effectLst/>
              </a:rPr>
              <a:t>Žinau, asmeniškai pažįstu moterų, kurios...</a:t>
            </a:r>
            <a:endParaRPr lang="lt-LT" dirty="0">
              <a:effectLst/>
            </a:endParaRPr>
          </a:p>
        </c:rich>
      </c:tx>
      <c:layout>
        <c:manualLayout>
          <c:xMode val="edge"/>
          <c:yMode val="edge"/>
          <c:x val="4.9048941715563621E-2"/>
          <c:y val="4.943972635565632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lt-LT"/>
        </a:p>
      </c:txPr>
    </c:title>
    <c:autoTitleDeleted val="0"/>
    <c:plotArea>
      <c:layout>
        <c:manualLayout>
          <c:layoutTarget val="inner"/>
          <c:xMode val="edge"/>
          <c:yMode val="edge"/>
          <c:x val="0.48265898614867297"/>
          <c:y val="0.14757878554957723"/>
          <c:w val="0.51734101385132703"/>
          <c:h val="0.76569931064535457"/>
        </c:manualLayout>
      </c:layout>
      <c:barChart>
        <c:barDir val="bar"/>
        <c:grouping val="stacked"/>
        <c:varyColors val="0"/>
        <c:ser>
          <c:idx val="0"/>
          <c:order val="0"/>
          <c:tx>
            <c:strRef>
              <c:f>Sheet1!$B$1</c:f>
              <c:strCache>
                <c:ptCount val="1"/>
                <c:pt idx="0">
                  <c:v>Taip, žinau ne vieną</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...patiria psichologinį smurtą artimoje aplinkoje</c:v>
                </c:pt>
                <c:pt idx="1">
                  <c:v>...priverstos kęsti užgauliojimus, pažeminimą ar smurtą iš artimos aplinkos, nes neturi galimybių ir pajamų išeiti kitur</c:v>
                </c:pt>
                <c:pt idx="2">
                  <c:v>...patiria fizinį smurtą artimoje aplinkoje</c:v>
                </c:pt>
                <c:pt idx="3">
                  <c:v>...patiria psichologinį smurtą, persekiojimą iš savo buvusių partnerių/vyrų</c:v>
                </c:pt>
                <c:pt idx="4">
                  <c:v>...patiria patyčias mokykloje</c:v>
                </c:pt>
                <c:pt idx="5">
                  <c:v>...sulaukusių grasinančių žinučių, el. laiškų, įžeidžių komentarų, susijusių su lytimi</c:v>
                </c:pt>
              </c:strCache>
            </c:strRef>
          </c:cat>
          <c:val>
            <c:numRef>
              <c:f>Sheet1!$B$2:$B$7</c:f>
              <c:numCache>
                <c:formatCode>0</c:formatCode>
                <c:ptCount val="6"/>
                <c:pt idx="0">
                  <c:v>18.244575936883628</c:v>
                </c:pt>
                <c:pt idx="1">
                  <c:v>14.595660749506903</c:v>
                </c:pt>
                <c:pt idx="2">
                  <c:v>12.820512820512819</c:v>
                </c:pt>
                <c:pt idx="3">
                  <c:v>12.031558185404339</c:v>
                </c:pt>
                <c:pt idx="4">
                  <c:v>13.214990138067062</c:v>
                </c:pt>
                <c:pt idx="5">
                  <c:v>9.0729783037475347</c:v>
                </c:pt>
              </c:numCache>
            </c:numRef>
          </c:val>
          <c:extLst>
            <c:ext xmlns:c16="http://schemas.microsoft.com/office/drawing/2014/chart" uri="{C3380CC4-5D6E-409C-BE32-E72D297353CC}">
              <c16:uniqueId val="{00000000-B218-4982-9369-A73A2C854537}"/>
            </c:ext>
          </c:extLst>
        </c:ser>
        <c:ser>
          <c:idx val="1"/>
          <c:order val="1"/>
          <c:tx>
            <c:strRef>
              <c:f>Sheet1!$C$1</c:f>
              <c:strCache>
                <c:ptCount val="1"/>
                <c:pt idx="0">
                  <c:v>Taip, žinau bent vieną</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...patiria psichologinį smurtą artimoje aplinkoje</c:v>
                </c:pt>
                <c:pt idx="1">
                  <c:v>...priverstos kęsti užgauliojimus, pažeminimą ar smurtą iš artimos aplinkos, nes neturi galimybių ir pajamų išeiti kitur</c:v>
                </c:pt>
                <c:pt idx="2">
                  <c:v>...patiria fizinį smurtą artimoje aplinkoje</c:v>
                </c:pt>
                <c:pt idx="3">
                  <c:v>...patiria psichologinį smurtą, persekiojimą iš savo buvusių partnerių/vyrų</c:v>
                </c:pt>
                <c:pt idx="4">
                  <c:v>...patiria patyčias mokykloje</c:v>
                </c:pt>
                <c:pt idx="5">
                  <c:v>...sulaukusių grasinančių žinučių, el. laiškų, įžeidžių komentarų, susijusių su lytimi</c:v>
                </c:pt>
              </c:strCache>
            </c:strRef>
          </c:cat>
          <c:val>
            <c:numRef>
              <c:f>Sheet1!$C$2:$C$7</c:f>
              <c:numCache>
                <c:formatCode>0</c:formatCode>
                <c:ptCount val="6"/>
                <c:pt idx="0">
                  <c:v>28.303747534516766</c:v>
                </c:pt>
                <c:pt idx="1">
                  <c:v>23.175542406311635</c:v>
                </c:pt>
                <c:pt idx="2">
                  <c:v>21.597633136094675</c:v>
                </c:pt>
                <c:pt idx="3">
                  <c:v>19.723865877712033</c:v>
                </c:pt>
                <c:pt idx="4">
                  <c:v>18.34319526627219</c:v>
                </c:pt>
                <c:pt idx="5">
                  <c:v>13.510848126232741</c:v>
                </c:pt>
              </c:numCache>
            </c:numRef>
          </c:val>
          <c:extLst>
            <c:ext xmlns:c16="http://schemas.microsoft.com/office/drawing/2014/chart" uri="{C3380CC4-5D6E-409C-BE32-E72D297353CC}">
              <c16:uniqueId val="{00000001-B218-4982-9369-A73A2C854537}"/>
            </c:ext>
          </c:extLst>
        </c:ser>
        <c:ser>
          <c:idx val="2"/>
          <c:order val="2"/>
          <c:tx>
            <c:strRef>
              <c:f>Sheet1!$D$1</c:f>
              <c:strCache>
                <c:ptCount val="1"/>
                <c:pt idx="0">
                  <c:v>Ne, nepažįstu</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...patiria psichologinį smurtą artimoje aplinkoje</c:v>
                </c:pt>
                <c:pt idx="1">
                  <c:v>...priverstos kęsti užgauliojimus, pažeminimą ar smurtą iš artimos aplinkos, nes neturi galimybių ir pajamų išeiti kitur</c:v>
                </c:pt>
                <c:pt idx="2">
                  <c:v>...patiria fizinį smurtą artimoje aplinkoje</c:v>
                </c:pt>
                <c:pt idx="3">
                  <c:v>...patiria psichologinį smurtą, persekiojimą iš savo buvusių partnerių/vyrų</c:v>
                </c:pt>
                <c:pt idx="4">
                  <c:v>...patiria patyčias mokykloje</c:v>
                </c:pt>
                <c:pt idx="5">
                  <c:v>...sulaukusių grasinančių žinučių, el. laiškų, įžeidžių komentarų, susijusių su lytimi</c:v>
                </c:pt>
              </c:strCache>
            </c:strRef>
          </c:cat>
          <c:val>
            <c:numRef>
              <c:f>Sheet1!$D$2:$D$7</c:f>
              <c:numCache>
                <c:formatCode>0</c:formatCode>
                <c:ptCount val="6"/>
                <c:pt idx="0">
                  <c:v>53.451676528599599</c:v>
                </c:pt>
                <c:pt idx="1">
                  <c:v>62.228796844181453</c:v>
                </c:pt>
                <c:pt idx="2">
                  <c:v>65.581854043392511</c:v>
                </c:pt>
                <c:pt idx="3">
                  <c:v>68.244575936883635</c:v>
                </c:pt>
                <c:pt idx="4">
                  <c:v>68.441814595660759</c:v>
                </c:pt>
                <c:pt idx="5">
                  <c:v>77.416173570019723</c:v>
                </c:pt>
              </c:numCache>
            </c:numRef>
          </c:val>
          <c:extLst>
            <c:ext xmlns:c16="http://schemas.microsoft.com/office/drawing/2014/chart" uri="{C3380CC4-5D6E-409C-BE32-E72D297353CC}">
              <c16:uniqueId val="{00000002-B218-4982-9369-A73A2C854537}"/>
            </c:ext>
          </c:extLst>
        </c:ser>
        <c:dLbls>
          <c:showLegendKey val="0"/>
          <c:showVal val="0"/>
          <c:showCatName val="0"/>
          <c:showSerName val="0"/>
          <c:showPercent val="0"/>
          <c:showBubbleSize val="0"/>
        </c:dLbls>
        <c:gapWidth val="150"/>
        <c:overlap val="100"/>
        <c:axId val="169507072"/>
        <c:axId val="169517056"/>
      </c:barChart>
      <c:catAx>
        <c:axId val="16950707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69517056"/>
        <c:crosses val="autoZero"/>
        <c:auto val="1"/>
        <c:lblAlgn val="ctr"/>
        <c:lblOffset val="100"/>
        <c:noMultiLvlLbl val="0"/>
      </c:catAx>
      <c:valAx>
        <c:axId val="169517056"/>
        <c:scaling>
          <c:orientation val="minMax"/>
          <c:max val="100"/>
        </c:scaling>
        <c:delete val="1"/>
        <c:axPos val="t"/>
        <c:numFmt formatCode="0" sourceLinked="1"/>
        <c:majorTickMark val="out"/>
        <c:minorTickMark val="none"/>
        <c:tickLblPos val="nextTo"/>
        <c:crossAx val="169507072"/>
        <c:crosses val="autoZero"/>
        <c:crossBetween val="between"/>
      </c:valAx>
      <c:spPr>
        <a:noFill/>
        <a:ln>
          <a:noFill/>
        </a:ln>
        <a:effectLst/>
      </c:spPr>
    </c:plotArea>
    <c:legend>
      <c:legendPos val="b"/>
      <c:layout>
        <c:manualLayout>
          <c:xMode val="edge"/>
          <c:yMode val="edge"/>
          <c:x val="0.31829122053823261"/>
          <c:y val="0.92345969083518098"/>
          <c:w val="0.67903103902292128"/>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sz="1800" dirty="0">
                <a:effectLst/>
              </a:rPr>
              <a:t>Žinau asmenų, pažįstu vyrų, kurie...</a:t>
            </a:r>
            <a:endParaRPr lang="lt-LT" dirty="0">
              <a:effectLst/>
            </a:endParaRPr>
          </a:p>
        </c:rich>
      </c:tx>
      <c:layout>
        <c:manualLayout>
          <c:xMode val="edge"/>
          <c:yMode val="edge"/>
          <c:x val="0.12653862105569916"/>
          <c:y val="4.119977196304694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48288077546790287"/>
          <c:y val="0.14757878554957723"/>
          <c:w val="0.51711922453209713"/>
          <c:h val="0.76569931064535457"/>
        </c:manualLayout>
      </c:layout>
      <c:barChart>
        <c:barDir val="bar"/>
        <c:grouping val="stacked"/>
        <c:varyColors val="0"/>
        <c:ser>
          <c:idx val="0"/>
          <c:order val="0"/>
          <c:tx>
            <c:strRef>
              <c:f>Sheet1!$B$1</c:f>
              <c:strCache>
                <c:ptCount val="1"/>
                <c:pt idx="0">
                  <c:v>Taip, žinau ne vieną</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...patiria psichologinį smurtą artimoje aplinkoje</c:v>
                </c:pt>
                <c:pt idx="1">
                  <c:v>...patiria patyčias mokykloje</c:v>
                </c:pt>
                <c:pt idx="2">
                  <c:v>patiria psichologinį smurtą, persekiojimą iš savo buvusių partnerių/moterų</c:v>
                </c:pt>
                <c:pt idx="3">
                  <c:v>...priversti kęsti užgauliojimus, pažeminimą ar smurtą iš artimos aplinkos, nes neturi galimybių ir pajamų išeiti kitur</c:v>
                </c:pt>
                <c:pt idx="4">
                  <c:v>...patiria fizinį smurtą artimoje aplinkoje</c:v>
                </c:pt>
                <c:pt idx="5">
                  <c:v>...sulaukusių grasinančių žinučių, el. laiškų, įžeidžių komentarų, susijusių su lytimi</c:v>
                </c:pt>
              </c:strCache>
            </c:strRef>
          </c:cat>
          <c:val>
            <c:numRef>
              <c:f>Sheet1!$B$2:$B$7</c:f>
              <c:numCache>
                <c:formatCode>0</c:formatCode>
                <c:ptCount val="6"/>
                <c:pt idx="0">
                  <c:v>9.5660749506903358</c:v>
                </c:pt>
                <c:pt idx="1">
                  <c:v>10.946745562130179</c:v>
                </c:pt>
                <c:pt idx="2">
                  <c:v>7.6923076923076925</c:v>
                </c:pt>
                <c:pt idx="3">
                  <c:v>7.001972386587771</c:v>
                </c:pt>
                <c:pt idx="4">
                  <c:v>5.5226824457593686</c:v>
                </c:pt>
                <c:pt idx="5">
                  <c:v>7.001972386587771</c:v>
                </c:pt>
              </c:numCache>
            </c:numRef>
          </c:val>
          <c:extLst>
            <c:ext xmlns:c16="http://schemas.microsoft.com/office/drawing/2014/chart" uri="{C3380CC4-5D6E-409C-BE32-E72D297353CC}">
              <c16:uniqueId val="{00000000-B218-4982-9369-A73A2C854537}"/>
            </c:ext>
          </c:extLst>
        </c:ser>
        <c:ser>
          <c:idx val="1"/>
          <c:order val="1"/>
          <c:tx>
            <c:strRef>
              <c:f>Sheet1!$C$1</c:f>
              <c:strCache>
                <c:ptCount val="1"/>
                <c:pt idx="0">
                  <c:v>Taip, žinau bent vieną</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...patiria psichologinį smurtą artimoje aplinkoje</c:v>
                </c:pt>
                <c:pt idx="1">
                  <c:v>...patiria patyčias mokykloje</c:v>
                </c:pt>
                <c:pt idx="2">
                  <c:v>patiria psichologinį smurtą, persekiojimą iš savo buvusių partnerių/moterų</c:v>
                </c:pt>
                <c:pt idx="3">
                  <c:v>...priversti kęsti užgauliojimus, pažeminimą ar smurtą iš artimos aplinkos, nes neturi galimybių ir pajamų išeiti kitur</c:v>
                </c:pt>
                <c:pt idx="4">
                  <c:v>...patiria fizinį smurtą artimoje aplinkoje</c:v>
                </c:pt>
                <c:pt idx="5">
                  <c:v>...sulaukusių grasinančių žinučių, el. laiškų, įžeidžių komentarų, susijusių su lytimi</c:v>
                </c:pt>
              </c:strCache>
            </c:strRef>
          </c:cat>
          <c:val>
            <c:numRef>
              <c:f>Sheet1!$C$2:$C$7</c:f>
              <c:numCache>
                <c:formatCode>0</c:formatCode>
                <c:ptCount val="6"/>
                <c:pt idx="0">
                  <c:v>15.976331360946746</c:v>
                </c:pt>
                <c:pt idx="1">
                  <c:v>14.201183431952662</c:v>
                </c:pt>
                <c:pt idx="2">
                  <c:v>9.9605522682445748</c:v>
                </c:pt>
                <c:pt idx="3">
                  <c:v>10.256410256410255</c:v>
                </c:pt>
                <c:pt idx="4">
                  <c:v>9.7633136094674562</c:v>
                </c:pt>
                <c:pt idx="5">
                  <c:v>6.8047337278106506</c:v>
                </c:pt>
              </c:numCache>
            </c:numRef>
          </c:val>
          <c:extLst>
            <c:ext xmlns:c16="http://schemas.microsoft.com/office/drawing/2014/chart" uri="{C3380CC4-5D6E-409C-BE32-E72D297353CC}">
              <c16:uniqueId val="{00000001-B218-4982-9369-A73A2C854537}"/>
            </c:ext>
          </c:extLst>
        </c:ser>
        <c:ser>
          <c:idx val="2"/>
          <c:order val="2"/>
          <c:tx>
            <c:strRef>
              <c:f>Sheet1!$D$1</c:f>
              <c:strCache>
                <c:ptCount val="1"/>
                <c:pt idx="0">
                  <c:v>Ne, nepažįstu</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...patiria psichologinį smurtą artimoje aplinkoje</c:v>
                </c:pt>
                <c:pt idx="1">
                  <c:v>...patiria patyčias mokykloje</c:v>
                </c:pt>
                <c:pt idx="2">
                  <c:v>patiria psichologinį smurtą, persekiojimą iš savo buvusių partnerių/moterų</c:v>
                </c:pt>
                <c:pt idx="3">
                  <c:v>...priversti kęsti užgauliojimus, pažeminimą ar smurtą iš artimos aplinkos, nes neturi galimybių ir pajamų išeiti kitur</c:v>
                </c:pt>
                <c:pt idx="4">
                  <c:v>...patiria fizinį smurtą artimoje aplinkoje</c:v>
                </c:pt>
                <c:pt idx="5">
                  <c:v>...sulaukusių grasinančių žinučių, el. laiškų, įžeidžių komentarų, susijusių su lytimi</c:v>
                </c:pt>
              </c:strCache>
            </c:strRef>
          </c:cat>
          <c:val>
            <c:numRef>
              <c:f>Sheet1!$D$2:$D$7</c:f>
              <c:numCache>
                <c:formatCode>0</c:formatCode>
                <c:ptCount val="6"/>
                <c:pt idx="0">
                  <c:v>74.45759368836292</c:v>
                </c:pt>
                <c:pt idx="1">
                  <c:v>74.852071005917168</c:v>
                </c:pt>
                <c:pt idx="2">
                  <c:v>82.347140039447737</c:v>
                </c:pt>
                <c:pt idx="3">
                  <c:v>82.741617357001971</c:v>
                </c:pt>
                <c:pt idx="4">
                  <c:v>84.714003944773168</c:v>
                </c:pt>
                <c:pt idx="5">
                  <c:v>86.193293885601577</c:v>
                </c:pt>
              </c:numCache>
            </c:numRef>
          </c:val>
          <c:extLst>
            <c:ext xmlns:c16="http://schemas.microsoft.com/office/drawing/2014/chart" uri="{C3380CC4-5D6E-409C-BE32-E72D297353CC}">
              <c16:uniqueId val="{00000002-B218-4982-9369-A73A2C854537}"/>
            </c:ext>
          </c:extLst>
        </c:ser>
        <c:dLbls>
          <c:showLegendKey val="0"/>
          <c:showVal val="0"/>
          <c:showCatName val="0"/>
          <c:showSerName val="0"/>
          <c:showPercent val="0"/>
          <c:showBubbleSize val="0"/>
        </c:dLbls>
        <c:gapWidth val="150"/>
        <c:overlap val="100"/>
        <c:axId val="169200640"/>
        <c:axId val="169206528"/>
      </c:barChart>
      <c:catAx>
        <c:axId val="1692006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69206528"/>
        <c:crosses val="autoZero"/>
        <c:auto val="1"/>
        <c:lblAlgn val="ctr"/>
        <c:lblOffset val="100"/>
        <c:noMultiLvlLbl val="0"/>
      </c:catAx>
      <c:valAx>
        <c:axId val="169206528"/>
        <c:scaling>
          <c:orientation val="minMax"/>
          <c:max val="100"/>
        </c:scaling>
        <c:delete val="1"/>
        <c:axPos val="t"/>
        <c:numFmt formatCode="0" sourceLinked="1"/>
        <c:majorTickMark val="out"/>
        <c:minorTickMark val="none"/>
        <c:tickLblPos val="nextTo"/>
        <c:crossAx val="169200640"/>
        <c:crosses val="autoZero"/>
        <c:crossBetween val="between"/>
      </c:valAx>
      <c:spPr>
        <a:noFill/>
        <a:ln>
          <a:noFill/>
        </a:ln>
        <a:effectLst/>
      </c:spPr>
    </c:plotArea>
    <c:legend>
      <c:legendPos val="b"/>
      <c:layout>
        <c:manualLayout>
          <c:xMode val="edge"/>
          <c:yMode val="edge"/>
          <c:x val="0.33537833402612854"/>
          <c:y val="0.92345969083518098"/>
          <c:w val="0.6337909768477532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66131479681325"/>
          <c:y val="7.2259067283191036E-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chemeClr val="accent3"/>
              </a:solidFill>
              <a:ln>
                <a:noFill/>
              </a:ln>
              <a:effectLst/>
            </c:spPr>
            <c:extLst>
              <c:ext xmlns:c16="http://schemas.microsoft.com/office/drawing/2014/chart" uri="{C3380CC4-5D6E-409C-BE32-E72D297353CC}">
                <c16:uniqueId val="{00000006-F403-4CB7-9E9A-894F69AC23C2}"/>
              </c:ext>
            </c:extLst>
          </c:dPt>
          <c:dLbls>
            <c:dLbl>
              <c:idx val="0"/>
              <c:layout>
                <c:manualLayout>
                  <c:x val="2.6404379406714657E-2"/>
                  <c:y val="0.12096276776136286"/>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5312397825500405"/>
                      <c:h val="0.26792068515761641"/>
                    </c:manualLayout>
                  </c15:layout>
                  <c15:dlblFieldTable/>
                  <c15:showDataLabelsRange val="1"/>
                </c:ext>
                <c:ext xmlns:c16="http://schemas.microsoft.com/office/drawing/2014/chart" uri="{C3380CC4-5D6E-409C-BE32-E72D297353CC}">
                  <c16:uniqueId val="{00000001-F403-4CB7-9E9A-894F69AC23C2}"/>
                </c:ext>
              </c:extLst>
            </c:dLbl>
            <c:dLbl>
              <c:idx val="1"/>
              <c:layout>
                <c:manualLayout>
                  <c:x val="-0.13299411022389476"/>
                  <c:y val="8.3641262529341315E-2"/>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fr-FR"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[CELLRANGE]</a:t>
                    </a:fld>
                    <a:endParaRPr lang="fr-FR"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fr-FR"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[VALUE]</a:t>
                    </a:fld>
                    <a:r>
                      <a:rPr lang="fr-FR"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557510224075748"/>
                      <c:h val="0.22859138594008863"/>
                    </c:manualLayout>
                  </c15:layout>
                  <c15:dlblFieldTable/>
                  <c15:showDataLabelsRange val="1"/>
                </c:ext>
                <c:ext xmlns:c16="http://schemas.microsoft.com/office/drawing/2014/chart" uri="{C3380CC4-5D6E-409C-BE32-E72D297353CC}">
                  <c16:uniqueId val="{00000003-F403-4CB7-9E9A-894F69AC23C2}"/>
                </c:ext>
              </c:extLst>
            </c:dLbl>
            <c:dLbl>
              <c:idx val="2"/>
              <c:layout>
                <c:manualLayout>
                  <c:x val="0.15269700601000991"/>
                  <c:y val="-9.6658944743337402E-3"/>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53F6D4E0-8B23-4AB2-89C9-B9A68D963B0F}"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BD58FB3D-DD5F-44D3-8F49-72E6041802FF}"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3424209840840166"/>
                      <c:h val="0.12094816748616048"/>
                    </c:manualLayout>
                  </c15:layout>
                  <c15:dlblFieldTable/>
                  <c15:showDataLabelsRange val="1"/>
                </c:ext>
                <c:ext xmlns:c16="http://schemas.microsoft.com/office/drawing/2014/chart" uri="{C3380CC4-5D6E-409C-BE32-E72D297353CC}">
                  <c16:uniqueId val="{00000006-F403-4CB7-9E9A-894F69AC23C2}"/>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Taip, žinau bent vieną</c:v>
                </c:pt>
                <c:pt idx="1">
                  <c:v>Taip, žinau ne vieną</c:v>
                </c:pt>
                <c:pt idx="2">
                  <c:v>Ne, nepažįstu</c:v>
                </c:pt>
              </c:strCache>
            </c:strRef>
          </c:cat>
          <c:val>
            <c:numRef>
              <c:f>Sheet1!$B$2:$B$4</c:f>
              <c:numCache>
                <c:formatCode>0</c:formatCode>
                <c:ptCount val="3"/>
                <c:pt idx="0">
                  <c:v>24.260355029585799</c:v>
                </c:pt>
                <c:pt idx="1">
                  <c:v>7.7909270216962518</c:v>
                </c:pt>
                <c:pt idx="2">
                  <c:v>67.948717948717956</c:v>
                </c:pt>
              </c:numCache>
            </c:numRef>
          </c:val>
          <c:extLst>
            <c:ext xmlns:c15="http://schemas.microsoft.com/office/drawing/2012/chart" uri="{02D57815-91ED-43cb-92C2-25804820EDAC}">
              <c15:datalabelsRange>
                <c15:f>Sheet1!$A$2:$A$5</c15:f>
                <c15:dlblRangeCache>
                  <c:ptCount val="4"/>
                  <c:pt idx="0">
                    <c:v>Taip, žinau bent vieną</c:v>
                  </c:pt>
                  <c:pt idx="1">
                    <c:v>Taip, žinau ne vieną</c:v>
                  </c:pt>
                  <c:pt idx="2">
                    <c:v>Ne, nepažįstu</c:v>
                  </c:pt>
                </c15:dlblRangeCache>
              </c15:datalabelsRange>
            </c:ext>
            <c:ext xmlns:c16="http://schemas.microsoft.com/office/drawing/2014/chart" uri="{C3380CC4-5D6E-409C-BE32-E72D297353CC}">
              <c16:uniqueId val="{00000004-F403-4CB7-9E9A-894F69AC23C2}"/>
            </c:ext>
          </c:extLst>
        </c:ser>
        <c:dLbls>
          <c:showLegendKey val="0"/>
          <c:showVal val="0"/>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65125633894234"/>
          <c:y val="0.14757878554957723"/>
          <c:w val="0.70616134155893118"/>
          <c:h val="0.76569931064535457"/>
        </c:manualLayout>
      </c:layout>
      <c:barChart>
        <c:barDir val="bar"/>
        <c:grouping val="stacked"/>
        <c:varyColors val="0"/>
        <c:ser>
          <c:idx val="0"/>
          <c:order val="0"/>
          <c:tx>
            <c:strRef>
              <c:f>Sheet1!$B$1</c:f>
              <c:strCache>
                <c:ptCount val="1"/>
                <c:pt idx="0">
                  <c:v>Taip, bent kartą</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Esu patyręs seksualinį priekabiavimą iš aplinkinių (pažįstamų, draugų, giminaičių, kaimynų, bendradarbių)</c:v>
                </c:pt>
                <c:pt idx="1">
                  <c:v>Esu patyręs seksualinį priekabiavimą gatvėje, parduotuvėje, kitoje viešoje vietoje</c:v>
                </c:pt>
              </c:strCache>
            </c:strRef>
          </c:cat>
          <c:val>
            <c:numRef>
              <c:f>Sheet1!$B$2:$B$3</c:f>
              <c:numCache>
                <c:formatCode>General</c:formatCode>
                <c:ptCount val="2"/>
                <c:pt idx="0">
                  <c:v>15</c:v>
                </c:pt>
                <c:pt idx="1">
                  <c:v>16</c:v>
                </c:pt>
              </c:numCache>
            </c:numRef>
          </c:val>
          <c:extLst>
            <c:ext xmlns:c16="http://schemas.microsoft.com/office/drawing/2014/chart" uri="{C3380CC4-5D6E-409C-BE32-E72D297353CC}">
              <c16:uniqueId val="{00000000-B218-4982-9369-A73A2C854537}"/>
            </c:ext>
          </c:extLst>
        </c:ser>
        <c:ser>
          <c:idx val="1"/>
          <c:order val="1"/>
          <c:tx>
            <c:strRef>
              <c:f>Sheet1!$C$1</c:f>
              <c:strCache>
                <c:ptCount val="1"/>
                <c:pt idx="0">
                  <c:v>Taip, ne vieną kartą</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Esu patyręs seksualinį priekabiavimą iš aplinkinių (pažįstamų, draugų, giminaičių, kaimynų, bendradarbių)</c:v>
                </c:pt>
                <c:pt idx="1">
                  <c:v>Esu patyręs seksualinį priekabiavimą gatvėje, parduotuvėje, kitoje viešoje vietoje</c:v>
                </c:pt>
              </c:strCache>
            </c:strRef>
          </c:cat>
          <c:val>
            <c:numRef>
              <c:f>Sheet1!$C$2:$C$3</c:f>
              <c:numCache>
                <c:formatCode>General</c:formatCode>
                <c:ptCount val="2"/>
                <c:pt idx="0">
                  <c:v>11</c:v>
                </c:pt>
                <c:pt idx="1">
                  <c:v>10</c:v>
                </c:pt>
              </c:numCache>
            </c:numRef>
          </c:val>
          <c:extLst>
            <c:ext xmlns:c16="http://schemas.microsoft.com/office/drawing/2014/chart" uri="{C3380CC4-5D6E-409C-BE32-E72D297353CC}">
              <c16:uniqueId val="{00000001-B218-4982-9369-A73A2C854537}"/>
            </c:ext>
          </c:extLst>
        </c:ser>
        <c:ser>
          <c:idx val="2"/>
          <c:order val="2"/>
          <c:tx>
            <c:strRef>
              <c:f>Sheet1!$D$1</c:f>
              <c:strCache>
                <c:ptCount val="1"/>
                <c:pt idx="0">
                  <c:v>Ne, nesu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Esu patyręs seksualinį priekabiavimą iš aplinkinių (pažįstamų, draugų, giminaičių, kaimynų, bendradarbių)</c:v>
                </c:pt>
                <c:pt idx="1">
                  <c:v>Esu patyręs seksualinį priekabiavimą gatvėje, parduotuvėje, kitoje viešoje vietoje</c:v>
                </c:pt>
              </c:strCache>
            </c:strRef>
          </c:cat>
          <c:val>
            <c:numRef>
              <c:f>Sheet1!$D$2:$D$3</c:f>
              <c:numCache>
                <c:formatCode>General</c:formatCode>
                <c:ptCount val="2"/>
                <c:pt idx="0">
                  <c:v>70</c:v>
                </c:pt>
                <c:pt idx="1">
                  <c:v>71</c:v>
                </c:pt>
              </c:numCache>
            </c:numRef>
          </c:val>
          <c:extLst>
            <c:ext xmlns:c16="http://schemas.microsoft.com/office/drawing/2014/chart" uri="{C3380CC4-5D6E-409C-BE32-E72D297353CC}">
              <c16:uniqueId val="{00000002-B218-4982-9369-A73A2C854537}"/>
            </c:ext>
          </c:extLst>
        </c:ser>
        <c:ser>
          <c:idx val="3"/>
          <c:order val="3"/>
          <c:tx>
            <c:strRef>
              <c:f>Sheet1!$E$1</c:f>
              <c:strCache>
                <c:ptCount val="1"/>
                <c:pt idx="0">
                  <c:v>Nenoriu nurodyti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Esu patyręs seksualinį priekabiavimą iš aplinkinių (pažįstamų, draugų, giminaičių, kaimynų, bendradarbių)</c:v>
                </c:pt>
                <c:pt idx="1">
                  <c:v>Esu patyręs seksualinį priekabiavimą gatvėje, parduotuvėje, kitoje viešoje vietoje</c:v>
                </c:pt>
              </c:strCache>
            </c:strRef>
          </c:cat>
          <c:val>
            <c:numRef>
              <c:f>Sheet1!$E$2:$E$3</c:f>
              <c:numCache>
                <c:formatCode>General</c:formatCode>
                <c:ptCount val="2"/>
                <c:pt idx="0">
                  <c:v>4</c:v>
                </c:pt>
                <c:pt idx="1">
                  <c:v>3</c:v>
                </c:pt>
              </c:numCache>
            </c:numRef>
          </c:val>
          <c:extLst>
            <c:ext xmlns:c16="http://schemas.microsoft.com/office/drawing/2014/chart" uri="{C3380CC4-5D6E-409C-BE32-E72D297353CC}">
              <c16:uniqueId val="{00000000-CF21-47FB-83CE-28D58576679B}"/>
            </c:ext>
          </c:extLst>
        </c:ser>
        <c:dLbls>
          <c:showLegendKey val="0"/>
          <c:showVal val="0"/>
          <c:showCatName val="0"/>
          <c:showSerName val="0"/>
          <c:showPercent val="0"/>
          <c:showBubbleSize val="0"/>
        </c:dLbls>
        <c:gapWidth val="150"/>
        <c:overlap val="100"/>
        <c:axId val="169419904"/>
        <c:axId val="169421440"/>
      </c:barChart>
      <c:catAx>
        <c:axId val="16941990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69421440"/>
        <c:crosses val="autoZero"/>
        <c:auto val="1"/>
        <c:lblAlgn val="ctr"/>
        <c:lblOffset val="100"/>
        <c:noMultiLvlLbl val="0"/>
      </c:catAx>
      <c:valAx>
        <c:axId val="169421440"/>
        <c:scaling>
          <c:orientation val="minMax"/>
          <c:max val="100"/>
        </c:scaling>
        <c:delete val="1"/>
        <c:axPos val="t"/>
        <c:numFmt formatCode="General" sourceLinked="1"/>
        <c:majorTickMark val="out"/>
        <c:minorTickMark val="none"/>
        <c:tickLblPos val="nextTo"/>
        <c:crossAx val="169419904"/>
        <c:crosses val="autoZero"/>
        <c:crossBetween val="between"/>
      </c:valAx>
      <c:spPr>
        <a:noFill/>
        <a:ln>
          <a:noFill/>
        </a:ln>
        <a:effectLst/>
      </c:spPr>
    </c:plotArea>
    <c:legend>
      <c:legendPos val="b"/>
      <c:layout>
        <c:manualLayout>
          <c:xMode val="edge"/>
          <c:yMode val="edge"/>
          <c:x val="0.28362098015726772"/>
          <c:y val="6.4455522652272043E-2"/>
          <c:w val="0.70354543681973869"/>
          <c:h val="6.448279148822048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586197751047436"/>
          <c:y val="4.0440956449338504E-2"/>
          <c:w val="0.51825601618938244"/>
          <c:h val="0.90581794574825569"/>
        </c:manualLayout>
      </c:layout>
      <c:barChart>
        <c:barDir val="bar"/>
        <c:grouping val="clustered"/>
        <c:varyColors val="0"/>
        <c:ser>
          <c:idx val="0"/>
          <c:order val="0"/>
          <c:tx>
            <c:strRef>
              <c:f>Sheet1!$B$1</c:f>
              <c:strCache>
                <c:ptCount val="1"/>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Sheet1!$A$51:$A$64</c:f>
              <c:strCache>
                <c:ptCount val="14"/>
                <c:pt idx="0">
                  <c:v>Didieji miestai</c:v>
                </c:pt>
                <c:pt idx="1">
                  <c:v>Rajono centras, kitas miestas</c:v>
                </c:pt>
                <c:pt idx="2">
                  <c:v>Kaimo vietovė</c:v>
                </c:pt>
                <c:pt idx="4">
                  <c:v>Alytaus apskritis</c:v>
                </c:pt>
                <c:pt idx="5">
                  <c:v>Kauno apskritis</c:v>
                </c:pt>
                <c:pt idx="6">
                  <c:v>Klaipėdos apskritis</c:v>
                </c:pt>
                <c:pt idx="7">
                  <c:v>Marijampolės apskritis</c:v>
                </c:pt>
                <c:pt idx="8">
                  <c:v>Panevėžio apskritis</c:v>
                </c:pt>
                <c:pt idx="9">
                  <c:v>Šiaulių apskritis</c:v>
                </c:pt>
                <c:pt idx="10">
                  <c:v>Tauragės apskritis</c:v>
                </c:pt>
                <c:pt idx="11">
                  <c:v>Telšių apskritis</c:v>
                </c:pt>
                <c:pt idx="12">
                  <c:v>Utenos apskritis</c:v>
                </c:pt>
                <c:pt idx="13">
                  <c:v>Vilniaus apskritis</c:v>
                </c:pt>
              </c:strCache>
            </c:strRef>
          </c:cat>
          <c:val>
            <c:numRef>
              <c:f>Sheet1!$B$51:$B$64</c:f>
              <c:numCache>
                <c:formatCode>0</c:formatCode>
                <c:ptCount val="14"/>
                <c:pt idx="0">
                  <c:v>44.082840236686387</c:v>
                </c:pt>
                <c:pt idx="1">
                  <c:v>26.528599605522686</c:v>
                </c:pt>
                <c:pt idx="2">
                  <c:v>29.388560157790927</c:v>
                </c:pt>
                <c:pt idx="4">
                  <c:v>5.1282051282051277</c:v>
                </c:pt>
                <c:pt idx="5">
                  <c:v>20.019723865877712</c:v>
                </c:pt>
                <c:pt idx="6">
                  <c:v>10.848126232741617</c:v>
                </c:pt>
                <c:pt idx="7">
                  <c:v>5.1282051282051277</c:v>
                </c:pt>
                <c:pt idx="8">
                  <c:v>8.2840236686390547</c:v>
                </c:pt>
                <c:pt idx="9">
                  <c:v>9.0729783037475347</c:v>
                </c:pt>
                <c:pt idx="10">
                  <c:v>3.3530571992110452</c:v>
                </c:pt>
                <c:pt idx="11">
                  <c:v>4.4378698224852071</c:v>
                </c:pt>
                <c:pt idx="12">
                  <c:v>4.7337278106508878</c:v>
                </c:pt>
                <c:pt idx="13">
                  <c:v>28.994082840236686</c:v>
                </c:pt>
              </c:numCache>
            </c:numRef>
          </c:val>
          <c:extLst>
            <c:ext xmlns:c16="http://schemas.microsoft.com/office/drawing/2014/chart" uri="{C3380CC4-5D6E-409C-BE32-E72D297353CC}">
              <c16:uniqueId val="{00000000-705C-4911-9A3C-77B69B77FF88}"/>
            </c:ext>
          </c:extLst>
        </c:ser>
        <c:ser>
          <c:idx val="1"/>
          <c:order val="1"/>
          <c:tx>
            <c:strRef>
              <c:f>Sheet1!$C$1</c:f>
              <c:strCache>
                <c:ptCount val="1"/>
              </c:strCache>
            </c:strRef>
          </c:tx>
          <c:spPr>
            <a:solidFill>
              <a:schemeClr val="accent2"/>
            </a:solidFill>
            <a:ln>
              <a:noFill/>
            </a:ln>
            <a:effectLst/>
          </c:spPr>
          <c:invertIfNegative val="0"/>
          <c:cat>
            <c:strRef>
              <c:f>Sheet1!$A$51:$A$64</c:f>
              <c:strCache>
                <c:ptCount val="14"/>
                <c:pt idx="0">
                  <c:v>Didieji miestai</c:v>
                </c:pt>
                <c:pt idx="1">
                  <c:v>Rajono centras, kitas miestas</c:v>
                </c:pt>
                <c:pt idx="2">
                  <c:v>Kaimo vietovė</c:v>
                </c:pt>
                <c:pt idx="4">
                  <c:v>Alytaus apskritis</c:v>
                </c:pt>
                <c:pt idx="5">
                  <c:v>Kauno apskritis</c:v>
                </c:pt>
                <c:pt idx="6">
                  <c:v>Klaipėdos apskritis</c:v>
                </c:pt>
                <c:pt idx="7">
                  <c:v>Marijampolės apskritis</c:v>
                </c:pt>
                <c:pt idx="8">
                  <c:v>Panevėžio apskritis</c:v>
                </c:pt>
                <c:pt idx="9">
                  <c:v>Šiaulių apskritis</c:v>
                </c:pt>
                <c:pt idx="10">
                  <c:v>Tauragės apskritis</c:v>
                </c:pt>
                <c:pt idx="11">
                  <c:v>Telšių apskritis</c:v>
                </c:pt>
                <c:pt idx="12">
                  <c:v>Utenos apskritis</c:v>
                </c:pt>
                <c:pt idx="13">
                  <c:v>Vilniaus apskritis</c:v>
                </c:pt>
              </c:strCache>
            </c:strRef>
          </c:cat>
          <c:val>
            <c:numRef>
              <c:f>Sheet1!$C$51:$C$64</c:f>
              <c:numCache>
                <c:formatCode>General</c:formatCode>
                <c:ptCount val="14"/>
              </c:numCache>
            </c:numRef>
          </c:val>
          <c:extLst>
            <c:ext xmlns:c16="http://schemas.microsoft.com/office/drawing/2014/chart" uri="{C3380CC4-5D6E-409C-BE32-E72D297353CC}">
              <c16:uniqueId val="{00000001-705C-4911-9A3C-77B69B77FF88}"/>
            </c:ext>
          </c:extLst>
        </c:ser>
        <c:dLbls>
          <c:showLegendKey val="0"/>
          <c:showVal val="0"/>
          <c:showCatName val="0"/>
          <c:showSerName val="0"/>
          <c:showPercent val="0"/>
          <c:showBubbleSize val="0"/>
        </c:dLbls>
        <c:gapWidth val="0"/>
        <c:overlap val="35"/>
        <c:axId val="163214848"/>
        <c:axId val="163216384"/>
      </c:barChart>
      <c:catAx>
        <c:axId val="163214848"/>
        <c:scaling>
          <c:orientation val="maxMin"/>
        </c:scaling>
        <c:delete val="0"/>
        <c:axPos val="l"/>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endParaRPr lang="lt-LT"/>
          </a:p>
        </c:txPr>
        <c:crossAx val="163216384"/>
        <c:crosses val="autoZero"/>
        <c:auto val="1"/>
        <c:lblAlgn val="ctr"/>
        <c:lblOffset val="100"/>
        <c:noMultiLvlLbl val="0"/>
      </c:catAx>
      <c:valAx>
        <c:axId val="163216384"/>
        <c:scaling>
          <c:orientation val="minMax"/>
        </c:scaling>
        <c:delete val="1"/>
        <c:axPos val="t"/>
        <c:numFmt formatCode="0" sourceLinked="1"/>
        <c:majorTickMark val="none"/>
        <c:minorTickMark val="none"/>
        <c:tickLblPos val="nextTo"/>
        <c:crossAx val="16321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sz="1800" dirty="0">
                <a:effectLst/>
              </a:rPr>
              <a:t>Žinau, asmeniškai pažįstu šeimų, kur...</a:t>
            </a:r>
            <a:endParaRPr lang="lt-LT" dirty="0">
              <a:effectLst/>
            </a:endParaRPr>
          </a:p>
        </c:rich>
      </c:tx>
      <c:layout>
        <c:manualLayout>
          <c:xMode val="edge"/>
          <c:yMode val="edge"/>
          <c:x val="0.10158370400009502"/>
          <c:y val="4.943972635565632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54929210119907601"/>
          <c:y val="0.14757878554957723"/>
          <c:w val="0.44052058143630507"/>
          <c:h val="0.76569931064535457"/>
        </c:manualLayout>
      </c:layout>
      <c:barChart>
        <c:barDir val="bar"/>
        <c:grouping val="stacked"/>
        <c:varyColors val="0"/>
        <c:ser>
          <c:idx val="0"/>
          <c:order val="0"/>
          <c:tx>
            <c:strRef>
              <c:f>Sheet1!$B$1</c:f>
              <c:strCache>
                <c:ptCount val="1"/>
                <c:pt idx="0">
                  <c:v>Taip, žinau ne vieną</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...alkoholio vartojimas ir/ar narkotikai yra didelė problema</c:v>
                </c:pt>
                <c:pt idx="1">
                  <c:v>...priklausomybė nuo azartinių lošimų yra didelė problema</c:v>
                </c:pt>
              </c:strCache>
            </c:strRef>
          </c:cat>
          <c:val>
            <c:numRef>
              <c:f>Sheet1!$B$2:$B$3</c:f>
              <c:numCache>
                <c:formatCode>0</c:formatCode>
                <c:ptCount val="2"/>
                <c:pt idx="0">
                  <c:v>37.573964497041416</c:v>
                </c:pt>
                <c:pt idx="1">
                  <c:v>10.059171597633137</c:v>
                </c:pt>
              </c:numCache>
            </c:numRef>
          </c:val>
          <c:extLst>
            <c:ext xmlns:c16="http://schemas.microsoft.com/office/drawing/2014/chart" uri="{C3380CC4-5D6E-409C-BE32-E72D297353CC}">
              <c16:uniqueId val="{00000000-B218-4982-9369-A73A2C854537}"/>
            </c:ext>
          </c:extLst>
        </c:ser>
        <c:ser>
          <c:idx val="1"/>
          <c:order val="1"/>
          <c:tx>
            <c:strRef>
              <c:f>Sheet1!$C$1</c:f>
              <c:strCache>
                <c:ptCount val="1"/>
                <c:pt idx="0">
                  <c:v>Taip, žinau bent vieną</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...alkoholio vartojimas ir/ar narkotikai yra didelė problema</c:v>
                </c:pt>
                <c:pt idx="1">
                  <c:v>...priklausomybė nuo azartinių lošimų yra didelė problema</c:v>
                </c:pt>
              </c:strCache>
            </c:strRef>
          </c:cat>
          <c:val>
            <c:numRef>
              <c:f>Sheet1!$C$2:$C$3</c:f>
              <c:numCache>
                <c:formatCode>0</c:formatCode>
                <c:ptCount val="2"/>
                <c:pt idx="0">
                  <c:v>40.236686390532547</c:v>
                </c:pt>
                <c:pt idx="1">
                  <c:v>18.934911242603551</c:v>
                </c:pt>
              </c:numCache>
            </c:numRef>
          </c:val>
          <c:extLst>
            <c:ext xmlns:c16="http://schemas.microsoft.com/office/drawing/2014/chart" uri="{C3380CC4-5D6E-409C-BE32-E72D297353CC}">
              <c16:uniqueId val="{00000001-B218-4982-9369-A73A2C854537}"/>
            </c:ext>
          </c:extLst>
        </c:ser>
        <c:ser>
          <c:idx val="2"/>
          <c:order val="2"/>
          <c:tx>
            <c:strRef>
              <c:f>Sheet1!$D$1</c:f>
              <c:strCache>
                <c:ptCount val="1"/>
                <c:pt idx="0">
                  <c:v>Ne, nepažįstu</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...alkoholio vartojimas ir/ar narkotikai yra didelė problema</c:v>
                </c:pt>
                <c:pt idx="1">
                  <c:v>...priklausomybė nuo azartinių lošimų yra didelė problema</c:v>
                </c:pt>
              </c:strCache>
            </c:strRef>
          </c:cat>
          <c:val>
            <c:numRef>
              <c:f>Sheet1!$D$2:$D$3</c:f>
              <c:numCache>
                <c:formatCode>0</c:formatCode>
                <c:ptCount val="2"/>
                <c:pt idx="0">
                  <c:v>22.189349112426036</c:v>
                </c:pt>
                <c:pt idx="1">
                  <c:v>71.005917159763314</c:v>
                </c:pt>
              </c:numCache>
            </c:numRef>
          </c:val>
          <c:extLst>
            <c:ext xmlns:c16="http://schemas.microsoft.com/office/drawing/2014/chart" uri="{C3380CC4-5D6E-409C-BE32-E72D297353CC}">
              <c16:uniqueId val="{00000002-B218-4982-9369-A73A2C854537}"/>
            </c:ext>
          </c:extLst>
        </c:ser>
        <c:dLbls>
          <c:showLegendKey val="0"/>
          <c:showVal val="0"/>
          <c:showCatName val="0"/>
          <c:showSerName val="0"/>
          <c:showPercent val="0"/>
          <c:showBubbleSize val="0"/>
        </c:dLbls>
        <c:gapWidth val="150"/>
        <c:overlap val="100"/>
        <c:axId val="169654144"/>
        <c:axId val="169655680"/>
      </c:barChart>
      <c:catAx>
        <c:axId val="16965414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69655680"/>
        <c:crosses val="autoZero"/>
        <c:auto val="1"/>
        <c:lblAlgn val="ctr"/>
        <c:lblOffset val="100"/>
        <c:noMultiLvlLbl val="0"/>
      </c:catAx>
      <c:valAx>
        <c:axId val="169655680"/>
        <c:scaling>
          <c:orientation val="minMax"/>
          <c:max val="100"/>
        </c:scaling>
        <c:delete val="1"/>
        <c:axPos val="t"/>
        <c:numFmt formatCode="0" sourceLinked="1"/>
        <c:majorTickMark val="out"/>
        <c:minorTickMark val="none"/>
        <c:tickLblPos val="nextTo"/>
        <c:crossAx val="169654144"/>
        <c:crosses val="autoZero"/>
        <c:crossBetween val="between"/>
      </c:valAx>
      <c:spPr>
        <a:noFill/>
        <a:ln>
          <a:noFill/>
        </a:ln>
        <a:effectLst/>
      </c:spPr>
    </c:plotArea>
    <c:legend>
      <c:legendPos val="b"/>
      <c:layout>
        <c:manualLayout>
          <c:xMode val="edge"/>
          <c:yMode val="edge"/>
          <c:x val="7.0545672631135647E-2"/>
          <c:y val="0.92345969083518098"/>
          <c:w val="0.8986236684087776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66131479681325"/>
          <c:y val="0.1861155993438585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ysClr val="window" lastClr="FFFFFF">
                  <a:lumMod val="75000"/>
                </a:sysClr>
              </a:solidFill>
              <a:ln>
                <a:noFill/>
              </a:ln>
              <a:effectLst/>
            </c:spPr>
            <c:extLst>
              <c:ext xmlns:c16="http://schemas.microsoft.com/office/drawing/2014/chart" uri="{C3380CC4-5D6E-409C-BE32-E72D297353CC}">
                <c16:uniqueId val="{00000006-F403-4CB7-9E9A-894F69AC23C2}"/>
              </c:ext>
            </c:extLst>
          </c:dPt>
          <c:dLbls>
            <c:dLbl>
              <c:idx val="0"/>
              <c:layout>
                <c:manualLayout>
                  <c:x val="-0.13286017234288769"/>
                  <c:y val="3.9636673432314661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5312397825500405"/>
                      <c:h val="0.26792068515761641"/>
                    </c:manualLayout>
                  </c15:layout>
                  <c15:dlblFieldTable/>
                  <c15:showDataLabelsRange val="1"/>
                </c:ext>
                <c:ext xmlns:c16="http://schemas.microsoft.com/office/drawing/2014/chart" uri="{C3380CC4-5D6E-409C-BE32-E72D297353CC}">
                  <c16:uniqueId val="{00000001-F403-4CB7-9E9A-894F69AC23C2}"/>
                </c:ext>
              </c:extLst>
            </c:dLbl>
            <c:dLbl>
              <c:idx val="1"/>
              <c:layout>
                <c:manualLayout>
                  <c:x val="-7.8811324577122852E-2"/>
                  <c:y val="-0.12780683887136288"/>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[CELLRANGE]</a:t>
                    </a:fld>
                    <a:endParaRPr lang="en-US"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557510224075748"/>
                      <c:h val="0.22859138594008863"/>
                    </c:manualLayout>
                  </c15:layout>
                  <c15:dlblFieldTable/>
                  <c15:showDataLabelsRange val="1"/>
                </c:ext>
                <c:ext xmlns:c16="http://schemas.microsoft.com/office/drawing/2014/chart" uri="{C3380CC4-5D6E-409C-BE32-E72D297353CC}">
                  <c16:uniqueId val="{00000003-F403-4CB7-9E9A-894F69AC23C2}"/>
                </c:ext>
              </c:extLst>
            </c:dLbl>
            <c:dLbl>
              <c:idx val="2"/>
              <c:layout>
                <c:manualLayout>
                  <c:x val="0.19867021403816376"/>
                  <c:y val="2.2771306412133496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53F6D4E0-8B23-4AB2-89C9-B9A68D963B0F}" type="CELLRANG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lt-LT"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BD58FB3D-DD5F-44D3-8F49-72E6041802FF}" type="VALU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lt-LT"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8021537107839001"/>
                      <c:h val="0.19902121804204675"/>
                    </c:manualLayout>
                  </c15:layout>
                  <c15:dlblFieldTable/>
                  <c15:showDataLabelsRange val="1"/>
                </c:ext>
                <c:ext xmlns:c16="http://schemas.microsoft.com/office/drawing/2014/chart" uri="{C3380CC4-5D6E-409C-BE32-E72D297353CC}">
                  <c16:uniqueId val="{00000006-F403-4CB7-9E9A-894F69AC23C2}"/>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Taip</c:v>
                </c:pt>
                <c:pt idx="1">
                  <c:v>Ne</c:v>
                </c:pt>
                <c:pt idx="2">
                  <c:v>Nežinau, neturiu nuomonės</c:v>
                </c:pt>
              </c:strCache>
            </c:strRef>
          </c:cat>
          <c:val>
            <c:numRef>
              <c:f>Sheet1!$B$2:$B$4</c:f>
              <c:numCache>
                <c:formatCode>0</c:formatCode>
                <c:ptCount val="3"/>
                <c:pt idx="0">
                  <c:v>37.573964497041416</c:v>
                </c:pt>
                <c:pt idx="1">
                  <c:v>19.822485207100591</c:v>
                </c:pt>
                <c:pt idx="2">
                  <c:v>42.603550295857993</c:v>
                </c:pt>
              </c:numCache>
            </c:numRef>
          </c:val>
          <c:extLst>
            <c:ext xmlns:c15="http://schemas.microsoft.com/office/drawing/2012/chart" uri="{02D57815-91ED-43cb-92C2-25804820EDAC}">
              <c15:datalabelsRange>
                <c15:f>Sheet1!$A$2:$A$5</c15:f>
                <c15:dlblRangeCache>
                  <c:ptCount val="4"/>
                  <c:pt idx="0">
                    <c:v>Taip</c:v>
                  </c:pt>
                  <c:pt idx="1">
                    <c:v>Ne</c:v>
                  </c:pt>
                  <c:pt idx="2">
                    <c:v>Nežinau, neturiu nuomonės</c:v>
                  </c:pt>
                </c15:dlblRangeCache>
              </c15:datalabelsRange>
            </c:ext>
            <c:ext xmlns:c16="http://schemas.microsoft.com/office/drawing/2014/chart" uri="{C3380CC4-5D6E-409C-BE32-E72D297353CC}">
              <c16:uniqueId val="{00000004-F403-4CB7-9E9A-894F69AC23C2}"/>
            </c:ext>
          </c:extLst>
        </c:ser>
        <c:dLbls>
          <c:showLegendKey val="0"/>
          <c:showVal val="0"/>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66131479681325"/>
          <c:y val="0.1861155993438585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F403-4CB7-9E9A-894F69AC23C2}"/>
              </c:ext>
            </c:extLst>
          </c:dPt>
          <c:dPt>
            <c:idx val="1"/>
            <c:bubble3D val="0"/>
            <c:spPr>
              <a:solidFill>
                <a:schemeClr val="accent2"/>
              </a:solidFill>
              <a:ln>
                <a:noFill/>
              </a:ln>
              <a:effectLst/>
            </c:spPr>
            <c:extLst>
              <c:ext xmlns:c16="http://schemas.microsoft.com/office/drawing/2014/chart" uri="{C3380CC4-5D6E-409C-BE32-E72D297353CC}">
                <c16:uniqueId val="{00000003-F403-4CB7-9E9A-894F69AC23C2}"/>
              </c:ext>
            </c:extLst>
          </c:dPt>
          <c:dPt>
            <c:idx val="2"/>
            <c:bubble3D val="0"/>
            <c:spPr>
              <a:solidFill>
                <a:sysClr val="window" lastClr="FFFFFF">
                  <a:lumMod val="75000"/>
                </a:sysClr>
              </a:solidFill>
              <a:ln>
                <a:noFill/>
              </a:ln>
              <a:effectLst/>
            </c:spPr>
            <c:extLst>
              <c:ext xmlns:c16="http://schemas.microsoft.com/office/drawing/2014/chart" uri="{C3380CC4-5D6E-409C-BE32-E72D297353CC}">
                <c16:uniqueId val="{00000006-F403-4CB7-9E9A-894F69AC23C2}"/>
              </c:ext>
            </c:extLst>
          </c:dPt>
          <c:dLbls>
            <c:dLbl>
              <c:idx val="0"/>
              <c:layout>
                <c:manualLayout>
                  <c:x val="-0.11808304898467717"/>
                  <c:y val="4.288971720547647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D20E11C0-C132-485A-ACD3-B7DDA9CCB1EE}" type="CELLRANG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en-US"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F005AFFF-1E2F-47F3-B950-3E8546D4C26E}" type="VALUE">
                      <a:rPr lang="en-US"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5312397825500405"/>
                      <c:h val="0.26792068515761641"/>
                    </c:manualLayout>
                  </c15:layout>
                  <c15:dlblFieldTable/>
                  <c15:showDataLabelsRange val="1"/>
                </c:ext>
                <c:ext xmlns:c16="http://schemas.microsoft.com/office/drawing/2014/chart" uri="{C3380CC4-5D6E-409C-BE32-E72D297353CC}">
                  <c16:uniqueId val="{00000001-F403-4CB7-9E9A-894F69AC23C2}"/>
                </c:ext>
              </c:extLst>
            </c:dLbl>
            <c:dLbl>
              <c:idx val="1"/>
              <c:layout>
                <c:manualLayout>
                  <c:x val="-4.9257077860701791E-2"/>
                  <c:y val="-0.10178248868606744"/>
                </c:manualLayout>
              </c:layout>
              <c:tx>
                <c:rich>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fld id="{C0DCEA3A-9962-4623-A37C-B9641F5F54E8}" type="CELLRANG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[CELLRANGE]</a:t>
                    </a:fld>
                    <a:endParaRPr lang="en-US" sz="1400" b="0" i="0" u="none" strike="noStrike" kern="1200" baseline="0" dirty="0">
                      <a:solidFill>
                        <a:schemeClr val="tx1">
                          <a:lumMod val="50000"/>
                          <a:lumOff val="50000"/>
                        </a:schemeClr>
                      </a:solidFill>
                      <a:latin typeface="+mj-lt"/>
                      <a:ea typeface="+mn-ea"/>
                      <a:cs typeface="+mn-cs"/>
                    </a:endParaRPr>
                  </a:p>
                  <a:p>
                    <a:pPr algn="ctr" rtl="0">
                      <a:defRPr lang="lt-LT" smtClean="0">
                        <a:solidFill>
                          <a:schemeClr val="tx1">
                            <a:lumMod val="50000"/>
                            <a:lumOff val="50000"/>
                          </a:schemeClr>
                        </a:solidFill>
                        <a:latin typeface="+mj-lt"/>
                      </a:defRPr>
                    </a:pPr>
                    <a:fld id="{95D32463-B636-41C9-89B0-26DB599A5302}" type="VALUE">
                      <a:rPr lang="en-US" sz="1400" b="0" i="0" u="none" strike="noStrike" kern="1200" baseline="0" smtClean="0">
                        <a:solidFill>
                          <a:schemeClr val="tx1">
                            <a:lumMod val="50000"/>
                            <a:lumOff val="50000"/>
                          </a:schemeClr>
                        </a:solidFill>
                        <a:latin typeface="+mj-lt"/>
                        <a:ea typeface="+mn-ea"/>
                        <a:cs typeface="+mn-cs"/>
                      </a:rPr>
                      <a:pPr algn="ctr" rtl="0">
                        <a:defRPr lang="lt-LT" smtClean="0">
                          <a:solidFill>
                            <a:schemeClr val="tx1">
                              <a:lumMod val="50000"/>
                              <a:lumOff val="50000"/>
                            </a:schemeClr>
                          </a:solidFill>
                          <a:latin typeface="+mj-lt"/>
                        </a:defRPr>
                      </a:pPr>
                      <a:t>[VALUE]</a:t>
                    </a:fld>
                    <a:r>
                      <a:rPr lang="en-US"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lt-LT" sz="1400" b="0" i="0" u="none" strike="noStrike" kern="1200" baseline="0" smtClean="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557510224075748"/>
                      <c:h val="0.22859138594008863"/>
                    </c:manualLayout>
                  </c15:layout>
                  <c15:dlblFieldTable/>
                  <c15:showDataLabelsRange val="1"/>
                </c:ext>
                <c:ext xmlns:c16="http://schemas.microsoft.com/office/drawing/2014/chart" uri="{C3380CC4-5D6E-409C-BE32-E72D297353CC}">
                  <c16:uniqueId val="{00000003-F403-4CB7-9E9A-894F69AC23C2}"/>
                </c:ext>
              </c:extLst>
            </c:dLbl>
            <c:dLbl>
              <c:idx val="2"/>
              <c:layout>
                <c:manualLayout>
                  <c:x val="0.1953864088474502"/>
                  <c:y val="3.5783481504781146E-2"/>
                </c:manualLayout>
              </c:layout>
              <c:tx>
                <c:rich>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fld id="{53F6D4E0-8B23-4AB2-89C9-B9A68D963B0F}" type="CELLRANG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[CELLRANGE]</a:t>
                    </a:fld>
                    <a:r>
                      <a:rPr lang="lt-LT" sz="1400" b="0" i="0" u="none" strike="noStrike" kern="1200" baseline="0" dirty="0">
                        <a:solidFill>
                          <a:schemeClr val="tx1">
                            <a:lumMod val="50000"/>
                            <a:lumOff val="50000"/>
                          </a:schemeClr>
                        </a:solidFill>
                        <a:latin typeface="+mj-lt"/>
                        <a:ea typeface="+mn-ea"/>
                        <a:cs typeface="+mn-cs"/>
                      </a:rPr>
                      <a:t> </a:t>
                    </a:r>
                  </a:p>
                  <a:p>
                    <a:pPr algn="ctr" rtl="0">
                      <a:defRPr lang="en-US">
                        <a:solidFill>
                          <a:schemeClr val="tx1">
                            <a:lumMod val="50000"/>
                            <a:lumOff val="50000"/>
                          </a:schemeClr>
                        </a:solidFill>
                        <a:latin typeface="+mj-lt"/>
                      </a:defRPr>
                    </a:pPr>
                    <a:fld id="{BD58FB3D-DD5F-44D3-8F49-72E6041802FF}" type="VALUE">
                      <a:rPr lang="lt-LT" sz="1400" b="0" i="0" u="none" strike="noStrike" kern="1200" baseline="0" smtClean="0">
                        <a:solidFill>
                          <a:schemeClr val="tx1">
                            <a:lumMod val="50000"/>
                            <a:lumOff val="50000"/>
                          </a:schemeClr>
                        </a:solidFill>
                        <a:latin typeface="+mj-lt"/>
                        <a:ea typeface="+mn-ea"/>
                        <a:cs typeface="+mn-cs"/>
                      </a:rPr>
                      <a:pPr algn="ctr" rtl="0">
                        <a:defRPr lang="en-US">
                          <a:solidFill>
                            <a:schemeClr val="tx1">
                              <a:lumMod val="50000"/>
                              <a:lumOff val="50000"/>
                            </a:schemeClr>
                          </a:solidFill>
                          <a:latin typeface="+mj-lt"/>
                        </a:defRPr>
                      </a:pPr>
                      <a:t>[VALUE]</a:t>
                    </a:fld>
                    <a:r>
                      <a:rPr lang="lt-LT" sz="1400" b="0" i="0" u="none" strike="noStrike" kern="1200" baseline="0" dirty="0">
                        <a:solidFill>
                          <a:schemeClr val="tx1">
                            <a:lumMod val="50000"/>
                            <a:lumOff val="50000"/>
                          </a:schemeClr>
                        </a:solidFill>
                        <a:latin typeface="+mj-lt"/>
                        <a:ea typeface="+mn-ea"/>
                        <a:cs typeface="+mn-cs"/>
                      </a:rPr>
                      <a:t> %</a:t>
                    </a:r>
                  </a:p>
                </c:rich>
              </c:tx>
              <c:spPr>
                <a:noFill/>
                <a:ln>
                  <a:noFill/>
                </a:ln>
                <a:effectLst/>
              </c:spPr>
              <c:txPr>
                <a:bodyPr rot="0" spcFirstLastPara="1" vertOverflow="ellipsis" vert="horz" wrap="square" anchor="ctr" anchorCtr="0"/>
                <a:lstStyle/>
                <a:p>
                  <a:pPr algn="ctr" rtl="0">
                    <a:defRPr lang="en-US" sz="1400" b="0" i="0" u="none" strike="noStrike" kern="1200" baseline="0">
                      <a:solidFill>
                        <a:schemeClr val="tx1">
                          <a:lumMod val="50000"/>
                          <a:lumOff val="50000"/>
                        </a:schemeClr>
                      </a:solidFill>
                      <a:latin typeface="+mj-lt"/>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0.28021537107839001"/>
                      <c:h val="0.19902121804204675"/>
                    </c:manualLayout>
                  </c15:layout>
                  <c15:dlblFieldTable/>
                  <c15:showDataLabelsRange val="1"/>
                </c:ext>
                <c:ext xmlns:c16="http://schemas.microsoft.com/office/drawing/2014/chart" uri="{C3380CC4-5D6E-409C-BE32-E72D297353CC}">
                  <c16:uniqueId val="{00000006-F403-4CB7-9E9A-894F69AC23C2}"/>
                </c:ext>
              </c:extLst>
            </c:dLbl>
            <c:spPr>
              <a:noFill/>
              <a:ln>
                <a:noFill/>
              </a:ln>
              <a:effectLst/>
            </c:spPr>
            <c:txPr>
              <a:bodyPr rot="0" spcFirstLastPara="1" vertOverflow="ellipsis" vert="horz" wrap="square" anchor="ctr" anchorCtr="0"/>
              <a:lstStyle/>
              <a:p>
                <a:pPr algn="ctr">
                  <a:defRPr sz="1400" b="0" i="0" u="none" strike="noStrike" kern="1200" baseline="0">
                    <a:solidFill>
                      <a:schemeClr val="bg1"/>
                    </a:solidFill>
                    <a:latin typeface="+mj-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Taip, </c:v>
                </c:pt>
                <c:pt idx="1">
                  <c:v>Ne</c:v>
                </c:pt>
                <c:pt idx="2">
                  <c:v>Nežinau, neturiu nuomonės</c:v>
                </c:pt>
              </c:strCache>
            </c:strRef>
          </c:cat>
          <c:val>
            <c:numRef>
              <c:f>Sheet1!$B$2:$B$4</c:f>
              <c:numCache>
                <c:formatCode>0</c:formatCode>
                <c:ptCount val="3"/>
                <c:pt idx="0">
                  <c:v>42.110453648915183</c:v>
                </c:pt>
                <c:pt idx="1">
                  <c:v>19.625246548323471</c:v>
                </c:pt>
                <c:pt idx="2">
                  <c:v>38.264299802761343</c:v>
                </c:pt>
              </c:numCache>
            </c:numRef>
          </c:val>
          <c:extLst>
            <c:ext xmlns:c15="http://schemas.microsoft.com/office/drawing/2012/chart" uri="{02D57815-91ED-43cb-92C2-25804820EDAC}">
              <c15:datalabelsRange>
                <c15:f>Sheet1!$A$2:$A$5</c15:f>
                <c15:dlblRangeCache>
                  <c:ptCount val="4"/>
                  <c:pt idx="0">
                    <c:v>Taip, </c:v>
                  </c:pt>
                  <c:pt idx="1">
                    <c:v>Ne</c:v>
                  </c:pt>
                  <c:pt idx="2">
                    <c:v>Nežinau, neturiu nuomonės</c:v>
                  </c:pt>
                </c15:dlblRangeCache>
              </c15:datalabelsRange>
            </c:ext>
            <c:ext xmlns:c16="http://schemas.microsoft.com/office/drawing/2014/chart" uri="{C3380CC4-5D6E-409C-BE32-E72D297353CC}">
              <c16:uniqueId val="{00000004-F403-4CB7-9E9A-894F69AC23C2}"/>
            </c:ext>
          </c:extLst>
        </c:ser>
        <c:dLbls>
          <c:showLegendKey val="0"/>
          <c:showVal val="0"/>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63754865714899E-2"/>
          <c:y val="0.19152530422949721"/>
          <c:w val="0.92054884716470753"/>
          <c:h val="0.72175296054424343"/>
        </c:manualLayout>
      </c:layout>
      <c:barChart>
        <c:barDir val="bar"/>
        <c:grouping val="stacked"/>
        <c:varyColors val="0"/>
        <c:ser>
          <c:idx val="0"/>
          <c:order val="0"/>
          <c:tx>
            <c:strRef>
              <c:f>Sheet1!$B$1</c:f>
              <c:strCache>
                <c:ptCount val="1"/>
                <c:pt idx="0">
                  <c:v>Žymiai pagerėjo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4.4378698224852071</c:v>
                </c:pt>
              </c:numCache>
            </c:numRef>
          </c:val>
          <c:extLst>
            <c:ext xmlns:c16="http://schemas.microsoft.com/office/drawing/2014/chart" uri="{C3380CC4-5D6E-409C-BE32-E72D297353CC}">
              <c16:uniqueId val="{00000000-C66C-47E5-876F-51B861158E74}"/>
            </c:ext>
          </c:extLst>
        </c:ser>
        <c:ser>
          <c:idx val="1"/>
          <c:order val="1"/>
          <c:tx>
            <c:strRef>
              <c:f>Sheet1!$C$1</c:f>
              <c:strCache>
                <c:ptCount val="1"/>
                <c:pt idx="0">
                  <c:v>Pagerėjo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20.019723865877712</c:v>
                </c:pt>
              </c:numCache>
            </c:numRef>
          </c:val>
          <c:extLst>
            <c:ext xmlns:c16="http://schemas.microsoft.com/office/drawing/2014/chart" uri="{C3380CC4-5D6E-409C-BE32-E72D297353CC}">
              <c16:uniqueId val="{00000001-C66C-47E5-876F-51B861158E74}"/>
            </c:ext>
          </c:extLst>
        </c:ser>
        <c:ser>
          <c:idx val="2"/>
          <c:order val="2"/>
          <c:tx>
            <c:strRef>
              <c:f>Sheet1!$D$1</c:f>
              <c:strCache>
                <c:ptCount val="1"/>
                <c:pt idx="0">
                  <c:v>Liko tokia pati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52.95857988165681</c:v>
                </c:pt>
              </c:numCache>
            </c:numRef>
          </c:val>
          <c:extLst>
            <c:ext xmlns:c16="http://schemas.microsoft.com/office/drawing/2014/chart" uri="{C3380CC4-5D6E-409C-BE32-E72D297353CC}">
              <c16:uniqueId val="{00000002-C66C-47E5-876F-51B861158E74}"/>
            </c:ext>
          </c:extLst>
        </c:ser>
        <c:ser>
          <c:idx val="3"/>
          <c:order val="3"/>
          <c:tx>
            <c:strRef>
              <c:f>Sheet1!$E$1</c:f>
              <c:strCache>
                <c:ptCount val="1"/>
                <c:pt idx="0">
                  <c:v>Pablogėjo</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7.7909270216962518</c:v>
                </c:pt>
              </c:numCache>
            </c:numRef>
          </c:val>
          <c:extLst>
            <c:ext xmlns:c16="http://schemas.microsoft.com/office/drawing/2014/chart" uri="{C3380CC4-5D6E-409C-BE32-E72D297353CC}">
              <c16:uniqueId val="{00000003-C66C-47E5-876F-51B861158E74}"/>
            </c:ext>
          </c:extLst>
        </c:ser>
        <c:ser>
          <c:idx val="4"/>
          <c:order val="4"/>
          <c:tx>
            <c:strRef>
              <c:f>Sheet1!$F$1</c:f>
              <c:strCache>
                <c:ptCount val="1"/>
                <c:pt idx="0">
                  <c:v>Žymiai pablogėjo</c:v>
                </c:pt>
              </c:strCache>
            </c:strRef>
          </c:tx>
          <c:spPr>
            <a:solidFill>
              <a:srgbClr val="C9F7F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1.7751479289940828</c:v>
                </c:pt>
              </c:numCache>
            </c:numRef>
          </c:val>
          <c:extLst>
            <c:ext xmlns:c16="http://schemas.microsoft.com/office/drawing/2014/chart" uri="{C3380CC4-5D6E-409C-BE32-E72D297353CC}">
              <c16:uniqueId val="{00000004-C66C-47E5-876F-51B861158E74}"/>
            </c:ext>
          </c:extLst>
        </c:ser>
        <c:ser>
          <c:idx val="5"/>
          <c:order val="5"/>
          <c:tx>
            <c:strRef>
              <c:f>Sheet1!$G$1</c:f>
              <c:strCache>
                <c:ptCount val="1"/>
                <c:pt idx="0">
                  <c:v>Negaliu įvertinti</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c:formatCode>
                <c:ptCount val="1"/>
                <c:pt idx="0">
                  <c:v>13.017751479289942</c:v>
                </c:pt>
              </c:numCache>
            </c:numRef>
          </c:val>
          <c:extLst>
            <c:ext xmlns:c16="http://schemas.microsoft.com/office/drawing/2014/chart" uri="{C3380CC4-5D6E-409C-BE32-E72D297353CC}">
              <c16:uniqueId val="{00000006-C66C-47E5-876F-51B861158E74}"/>
            </c:ext>
          </c:extLst>
        </c:ser>
        <c:dLbls>
          <c:showLegendKey val="0"/>
          <c:showVal val="0"/>
          <c:showCatName val="0"/>
          <c:showSerName val="0"/>
          <c:showPercent val="0"/>
          <c:showBubbleSize val="0"/>
        </c:dLbls>
        <c:gapWidth val="150"/>
        <c:overlap val="100"/>
        <c:axId val="170048896"/>
        <c:axId val="169956480"/>
      </c:barChart>
      <c:catAx>
        <c:axId val="17004889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69956480"/>
        <c:crosses val="autoZero"/>
        <c:auto val="1"/>
        <c:lblAlgn val="ctr"/>
        <c:lblOffset val="100"/>
        <c:noMultiLvlLbl val="0"/>
      </c:catAx>
      <c:valAx>
        <c:axId val="169956480"/>
        <c:scaling>
          <c:orientation val="minMax"/>
          <c:max val="100"/>
        </c:scaling>
        <c:delete val="1"/>
        <c:axPos val="b"/>
        <c:numFmt formatCode="0" sourceLinked="1"/>
        <c:majorTickMark val="out"/>
        <c:minorTickMark val="none"/>
        <c:tickLblPos val="nextTo"/>
        <c:crossAx val="170048896"/>
        <c:crosses val="autoZero"/>
        <c:crossBetween val="between"/>
        <c:majorUnit val="10"/>
      </c:valAx>
      <c:spPr>
        <a:noFill/>
        <a:ln>
          <a:noFill/>
        </a:ln>
        <a:effectLst/>
      </c:spPr>
    </c:plotArea>
    <c:legend>
      <c:legendPos val="b"/>
      <c:layout>
        <c:manualLayout>
          <c:xMode val="edge"/>
          <c:yMode val="edge"/>
          <c:x val="8.5048038229606021E-2"/>
          <c:y val="0.16538388671511731"/>
          <c:w val="0.84231817687678889"/>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66131479681325"/>
          <c:y val="0.1861155993438585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A27-4BD1-8579-344B667C2434}"/>
              </c:ext>
            </c:extLst>
          </c:dPt>
          <c:dPt>
            <c:idx val="1"/>
            <c:bubble3D val="0"/>
            <c:spPr>
              <a:solidFill>
                <a:schemeClr val="accent2"/>
              </a:solidFill>
              <a:ln>
                <a:noFill/>
              </a:ln>
              <a:effectLst/>
            </c:spPr>
            <c:extLst>
              <c:ext xmlns:c16="http://schemas.microsoft.com/office/drawing/2014/chart" uri="{C3380CC4-5D6E-409C-BE32-E72D297353CC}">
                <c16:uniqueId val="{00000003-EA27-4BD1-8579-344B667C2434}"/>
              </c:ext>
            </c:extLst>
          </c:dPt>
          <c:dPt>
            <c:idx val="2"/>
            <c:bubble3D val="0"/>
            <c:spPr>
              <a:solidFill>
                <a:schemeClr val="accent3"/>
              </a:solidFill>
              <a:ln>
                <a:noFill/>
              </a:ln>
              <a:effectLst/>
            </c:spPr>
            <c:extLst>
              <c:ext xmlns:c16="http://schemas.microsoft.com/office/drawing/2014/chart" uri="{C3380CC4-5D6E-409C-BE32-E72D297353CC}">
                <c16:uniqueId val="{00000005-EA27-4BD1-8579-344B667C2434}"/>
              </c:ext>
            </c:extLst>
          </c:dPt>
          <c:dPt>
            <c:idx val="3"/>
            <c:bubble3D val="0"/>
            <c:spPr>
              <a:solidFill>
                <a:srgbClr val="C9F7F7"/>
              </a:solidFill>
              <a:ln>
                <a:noFill/>
              </a:ln>
              <a:effectLst/>
            </c:spPr>
            <c:extLst>
              <c:ext xmlns:c16="http://schemas.microsoft.com/office/drawing/2014/chart" uri="{C3380CC4-5D6E-409C-BE32-E72D297353CC}">
                <c16:uniqueId val="{00000007-EA27-4BD1-8579-344B667C2434}"/>
              </c:ext>
            </c:extLst>
          </c:dPt>
          <c:dPt>
            <c:idx val="4"/>
            <c:bubble3D val="0"/>
            <c:spPr>
              <a:solidFill>
                <a:sysClr val="window" lastClr="FFFFFF">
                  <a:lumMod val="75000"/>
                </a:sysClr>
              </a:solidFill>
              <a:ln>
                <a:noFill/>
              </a:ln>
              <a:effectLst/>
            </c:spPr>
            <c:extLst>
              <c:ext xmlns:c16="http://schemas.microsoft.com/office/drawing/2014/chart" uri="{C3380CC4-5D6E-409C-BE32-E72D297353CC}">
                <c16:uniqueId val="{00000001-9C01-40D7-8DAE-0E0D9CA4EAB0}"/>
              </c:ext>
            </c:extLst>
          </c:dPt>
          <c:dLbls>
            <c:dLbl>
              <c:idx val="0"/>
              <c:layout>
                <c:manualLayout>
                  <c:x val="-9.1125594042298252E-2"/>
                  <c:y val="4.7500330427280898E-2"/>
                </c:manualLayout>
              </c:layout>
              <c:showLegendKey val="0"/>
              <c:showVal val="0"/>
              <c:showCatName val="1"/>
              <c:showSerName val="0"/>
              <c:showPercent val="1"/>
              <c:showBubbleSize val="0"/>
              <c:extLst>
                <c:ext xmlns:c15="http://schemas.microsoft.com/office/drawing/2012/chart" uri="{CE6537A1-D6FC-4f65-9D91-7224C49458BB}">
                  <c15:layout>
                    <c:manualLayout>
                      <c:w val="0.14239018871407869"/>
                      <c:h val="0.18393708459655597"/>
                    </c:manualLayout>
                  </c15:layout>
                </c:ext>
                <c:ext xmlns:c16="http://schemas.microsoft.com/office/drawing/2014/chart" uri="{C3380CC4-5D6E-409C-BE32-E72D297353CC}">
                  <c16:uniqueId val="{00000001-EA27-4BD1-8579-344B667C2434}"/>
                </c:ext>
              </c:extLst>
            </c:dLbl>
            <c:dLbl>
              <c:idx val="1"/>
              <c:layout>
                <c:manualLayout>
                  <c:x val="-9.6872317767881258E-2"/>
                  <c:y val="-6.8313919236400511E-2"/>
                </c:manualLayout>
              </c:layout>
              <c:showLegendKey val="0"/>
              <c:showVal val="0"/>
              <c:showCatName val="1"/>
              <c:showSerName val="0"/>
              <c:showPercent val="1"/>
              <c:showBubbleSize val="0"/>
              <c:extLst>
                <c:ext xmlns:c15="http://schemas.microsoft.com/office/drawing/2012/chart" uri="{CE6537A1-D6FC-4f65-9D91-7224C49458BB}">
                  <c15:layout>
                    <c:manualLayout>
                      <c:w val="0.21308043034396304"/>
                      <c:h val="0.22789800094056509"/>
                    </c:manualLayout>
                  </c15:layout>
                </c:ext>
                <c:ext xmlns:c16="http://schemas.microsoft.com/office/drawing/2014/chart" uri="{C3380CC4-5D6E-409C-BE32-E72D297353CC}">
                  <c16:uniqueId val="{00000003-EA27-4BD1-8579-344B667C2434}"/>
                </c:ext>
              </c:extLst>
            </c:dLbl>
            <c:dLbl>
              <c:idx val="2"/>
              <c:layout>
                <c:manualLayout>
                  <c:x val="9.1946545339976621E-2"/>
                  <c:y val="3.578348150478120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A27-4BD1-8579-344B667C2434}"/>
                </c:ext>
              </c:extLst>
            </c:dLbl>
            <c:dLbl>
              <c:idx val="3"/>
              <c:layout>
                <c:manualLayout>
                  <c:x val="-5.8287542135163746E-2"/>
                  <c:y val="0.11873609772041037"/>
                </c:manualLayout>
              </c:layout>
              <c:showLegendKey val="0"/>
              <c:showVal val="0"/>
              <c:showCatName val="1"/>
              <c:showSerName val="0"/>
              <c:showPercent val="1"/>
              <c:showBubbleSize val="0"/>
              <c:extLst>
                <c:ext xmlns:c15="http://schemas.microsoft.com/office/drawing/2012/chart" uri="{CE6537A1-D6FC-4f65-9D91-7224C49458BB}">
                  <c15:layout>
                    <c:manualLayout>
                      <c:w val="0.13834011921764247"/>
                      <c:h val="0.18393708459655597"/>
                    </c:manualLayout>
                  </c15:layout>
                </c:ext>
                <c:ext xmlns:c16="http://schemas.microsoft.com/office/drawing/2014/chart" uri="{C3380CC4-5D6E-409C-BE32-E72D297353CC}">
                  <c16:uniqueId val="{00000007-EA27-4BD1-8579-344B667C2434}"/>
                </c:ext>
              </c:extLst>
            </c:dLbl>
            <c:dLbl>
              <c:idx val="4"/>
              <c:layout>
                <c:manualLayout>
                  <c:x val="5.9108493432842052E-2"/>
                  <c:y val="-8.4579138102210238E-2"/>
                </c:manualLayout>
              </c:layout>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lt-LT"/>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9C01-40D7-8DAE-0E0D9CA4EAB0}"/>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Ženkliai padidėjo</c:v>
                </c:pt>
                <c:pt idx="1">
                  <c:v>Šiek tiek padidėjo</c:v>
                </c:pt>
                <c:pt idx="2">
                  <c:v>Nepasikeitė</c:v>
                </c:pt>
                <c:pt idx="3">
                  <c:v>Šiek tiek sumažėjo</c:v>
                </c:pt>
                <c:pt idx="4">
                  <c:v>Neaktualu</c:v>
                </c:pt>
              </c:strCache>
            </c:strRef>
          </c:cat>
          <c:val>
            <c:numRef>
              <c:f>Sheet1!$B$2:$B$6</c:f>
              <c:numCache>
                <c:formatCode>General</c:formatCode>
                <c:ptCount val="5"/>
                <c:pt idx="0">
                  <c:v>9</c:v>
                </c:pt>
                <c:pt idx="1">
                  <c:v>25</c:v>
                </c:pt>
                <c:pt idx="2">
                  <c:v>64</c:v>
                </c:pt>
                <c:pt idx="3">
                  <c:v>2</c:v>
                </c:pt>
                <c:pt idx="4">
                  <c:v>0.4</c:v>
                </c:pt>
              </c:numCache>
            </c:numRef>
          </c:val>
          <c:extLst>
            <c:ext xmlns:c16="http://schemas.microsoft.com/office/drawing/2014/chart" uri="{C3380CC4-5D6E-409C-BE32-E72D297353CC}">
              <c16:uniqueId val="{00000008-EA27-4BD1-8579-344B667C2434}"/>
            </c:ext>
          </c:extLst>
        </c:ser>
        <c:dLbls>
          <c:showLegendKey val="0"/>
          <c:showVal val="0"/>
          <c:showCatName val="0"/>
          <c:showSerName val="0"/>
          <c:showPercent val="0"/>
          <c:showBubbleSize val="0"/>
          <c:showLeaderLines val="0"/>
        </c:dLbls>
        <c:firstSliceAng val="224"/>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66131479681325"/>
          <c:y val="0.18611559934385852"/>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A27-4BD1-8579-344B667C2434}"/>
              </c:ext>
            </c:extLst>
          </c:dPt>
          <c:dPt>
            <c:idx val="1"/>
            <c:bubble3D val="0"/>
            <c:spPr>
              <a:solidFill>
                <a:schemeClr val="accent2"/>
              </a:solidFill>
              <a:ln>
                <a:noFill/>
              </a:ln>
              <a:effectLst/>
            </c:spPr>
            <c:extLst>
              <c:ext xmlns:c16="http://schemas.microsoft.com/office/drawing/2014/chart" uri="{C3380CC4-5D6E-409C-BE32-E72D297353CC}">
                <c16:uniqueId val="{00000003-EA27-4BD1-8579-344B667C2434}"/>
              </c:ext>
            </c:extLst>
          </c:dPt>
          <c:dPt>
            <c:idx val="2"/>
            <c:bubble3D val="0"/>
            <c:spPr>
              <a:solidFill>
                <a:schemeClr val="accent3"/>
              </a:solidFill>
              <a:ln>
                <a:noFill/>
              </a:ln>
              <a:effectLst/>
            </c:spPr>
            <c:extLst>
              <c:ext xmlns:c16="http://schemas.microsoft.com/office/drawing/2014/chart" uri="{C3380CC4-5D6E-409C-BE32-E72D297353CC}">
                <c16:uniqueId val="{00000005-EA27-4BD1-8579-344B667C2434}"/>
              </c:ext>
            </c:extLst>
          </c:dPt>
          <c:dPt>
            <c:idx val="3"/>
            <c:bubble3D val="0"/>
            <c:spPr>
              <a:solidFill>
                <a:schemeClr val="accent4"/>
              </a:solidFill>
              <a:ln>
                <a:noFill/>
              </a:ln>
              <a:effectLst/>
            </c:spPr>
            <c:extLst>
              <c:ext xmlns:c16="http://schemas.microsoft.com/office/drawing/2014/chart" uri="{C3380CC4-5D6E-409C-BE32-E72D297353CC}">
                <c16:uniqueId val="{00000007-EA27-4BD1-8579-344B667C2434}"/>
              </c:ext>
            </c:extLst>
          </c:dPt>
          <c:dLbls>
            <c:dLbl>
              <c:idx val="0"/>
              <c:layout>
                <c:manualLayout>
                  <c:x val="0.11575413297264907"/>
                  <c:y val="8.8163377591804995E-2"/>
                </c:manualLayout>
              </c:layout>
              <c:showLegendKey val="0"/>
              <c:showVal val="0"/>
              <c:showCatName val="1"/>
              <c:showSerName val="0"/>
              <c:showPercent val="1"/>
              <c:showBubbleSize val="0"/>
              <c:extLst>
                <c:ext xmlns:c15="http://schemas.microsoft.com/office/drawing/2012/chart" uri="{CE6537A1-D6FC-4f65-9D91-7224C49458BB}">
                  <c15:layout>
                    <c:manualLayout>
                      <c:w val="0.27045859115190329"/>
                      <c:h val="0.12212925290647936"/>
                    </c:manualLayout>
                  </c15:layout>
                </c:ext>
                <c:ext xmlns:c16="http://schemas.microsoft.com/office/drawing/2014/chart" uri="{C3380CC4-5D6E-409C-BE32-E72D297353CC}">
                  <c16:uniqueId val="{00000001-EA27-4BD1-8579-344B667C2434}"/>
                </c:ext>
              </c:extLst>
            </c:dLbl>
            <c:dLbl>
              <c:idx val="1"/>
              <c:layout>
                <c:manualLayout>
                  <c:x val="-0.13217322356805086"/>
                  <c:y val="0.10247087885460085"/>
                </c:manualLayout>
              </c:layout>
              <c:showLegendKey val="0"/>
              <c:showVal val="0"/>
              <c:showCatName val="1"/>
              <c:showSerName val="0"/>
              <c:showPercent val="1"/>
              <c:showBubbleSize val="0"/>
              <c:extLst>
                <c:ext xmlns:c15="http://schemas.microsoft.com/office/drawing/2012/chart" uri="{CE6537A1-D6FC-4f65-9D91-7224C49458BB}">
                  <c15:layout>
                    <c:manualLayout>
                      <c:w val="0.35592595613999811"/>
                      <c:h val="0.14006581906519305"/>
                    </c:manualLayout>
                  </c15:layout>
                </c:ext>
                <c:ext xmlns:c16="http://schemas.microsoft.com/office/drawing/2014/chart" uri="{C3380CC4-5D6E-409C-BE32-E72D297353CC}">
                  <c16:uniqueId val="{00000003-EA27-4BD1-8579-344B667C2434}"/>
                </c:ext>
              </c:extLst>
            </c:dLbl>
            <c:dLbl>
              <c:idx val="2"/>
              <c:layout>
                <c:manualLayout>
                  <c:x val="-6.4034201218912346E-2"/>
                  <c:y val="-8.7832181875372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A27-4BD1-8579-344B667C2434}"/>
                </c:ext>
              </c:extLst>
            </c:dLbl>
            <c:dLbl>
              <c:idx val="3"/>
              <c:layout>
                <c:manualLayout>
                  <c:x val="7.7169421981765976E-2"/>
                  <c:y val="4.228956905110506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A27-4BD1-8579-344B667C2434}"/>
                </c:ext>
              </c:extLst>
            </c:dLbl>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Taip, teko man</c:v>
                </c:pt>
                <c:pt idx="1">
                  <c:v>Taip teko sutuoktiniui/ parneriui</c:v>
                </c:pt>
                <c:pt idx="2">
                  <c:v>Ne, neteko</c:v>
                </c:pt>
                <c:pt idx="3">
                  <c:v>Neaktualu</c:v>
                </c:pt>
              </c:strCache>
            </c:strRef>
          </c:cat>
          <c:val>
            <c:numRef>
              <c:f>Sheet1!$B$2:$B$5</c:f>
              <c:numCache>
                <c:formatCode>General</c:formatCode>
                <c:ptCount val="4"/>
                <c:pt idx="0">
                  <c:v>16</c:v>
                </c:pt>
                <c:pt idx="1">
                  <c:v>5</c:v>
                </c:pt>
                <c:pt idx="2">
                  <c:v>65</c:v>
                </c:pt>
                <c:pt idx="3">
                  <c:v>14</c:v>
                </c:pt>
              </c:numCache>
            </c:numRef>
          </c:val>
          <c:extLst>
            <c:ext xmlns:c16="http://schemas.microsoft.com/office/drawing/2014/chart" uri="{C3380CC4-5D6E-409C-BE32-E72D297353CC}">
              <c16:uniqueId val="{00000008-EA27-4BD1-8579-344B667C2434}"/>
            </c:ext>
          </c:extLst>
        </c:ser>
        <c:dLbls>
          <c:showLegendKey val="0"/>
          <c:showVal val="0"/>
          <c:showCatName val="0"/>
          <c:showSerName val="0"/>
          <c:showPercent val="0"/>
          <c:showBubbleSize val="0"/>
          <c:showLeaderLines val="0"/>
        </c:dLbls>
        <c:firstSliceAng val="14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t-LT"/>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63754865714899E-2"/>
          <c:y val="0.19152530422949721"/>
          <c:w val="0.92054884716470753"/>
          <c:h val="0.72175296054424343"/>
        </c:manualLayout>
      </c:layout>
      <c:barChart>
        <c:barDir val="bar"/>
        <c:grouping val="stacked"/>
        <c:varyColors val="0"/>
        <c:ser>
          <c:idx val="0"/>
          <c:order val="0"/>
          <c:tx>
            <c:strRef>
              <c:f>Sheet1!$B$1</c:f>
              <c:strCache>
                <c:ptCount val="1"/>
                <c:pt idx="0">
                  <c:v>Taip, po lygiai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49</c:v>
                </c:pt>
              </c:numCache>
            </c:numRef>
          </c:val>
          <c:extLst>
            <c:ext xmlns:c16="http://schemas.microsoft.com/office/drawing/2014/chart" uri="{C3380CC4-5D6E-409C-BE32-E72D297353CC}">
              <c16:uniqueId val="{00000000-C66C-47E5-876F-51B861158E74}"/>
            </c:ext>
          </c:extLst>
        </c:ser>
        <c:ser>
          <c:idx val="1"/>
          <c:order val="1"/>
          <c:tx>
            <c:strRef>
              <c:f>Sheet1!$C$1</c:f>
              <c:strCache>
                <c:ptCount val="1"/>
                <c:pt idx="0">
                  <c:v>Taip, bet didesnė dalis teko moteriai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33</c:v>
                </c:pt>
              </c:numCache>
            </c:numRef>
          </c:val>
          <c:extLst>
            <c:ext xmlns:c16="http://schemas.microsoft.com/office/drawing/2014/chart" uri="{C3380CC4-5D6E-409C-BE32-E72D297353CC}">
              <c16:uniqueId val="{00000001-C66C-47E5-876F-51B861158E74}"/>
            </c:ext>
          </c:extLst>
        </c:ser>
        <c:ser>
          <c:idx val="2"/>
          <c:order val="2"/>
          <c:tx>
            <c:strRef>
              <c:f>Sheet1!$D$1</c:f>
              <c:strCache>
                <c:ptCount val="1"/>
                <c:pt idx="0">
                  <c:v>Taip, bet didesnė dalis teko vyrui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5</c:v>
                </c:pt>
              </c:numCache>
            </c:numRef>
          </c:val>
          <c:extLst>
            <c:ext xmlns:c16="http://schemas.microsoft.com/office/drawing/2014/chart" uri="{C3380CC4-5D6E-409C-BE32-E72D297353CC}">
              <c16:uniqueId val="{00000002-C66C-47E5-876F-51B861158E74}"/>
            </c:ext>
          </c:extLst>
        </c:ser>
        <c:ser>
          <c:idx val="3"/>
          <c:order val="3"/>
          <c:tx>
            <c:strRef>
              <c:f>Sheet1!$E$1</c:f>
              <c:strCache>
                <c:ptCount val="1"/>
                <c:pt idx="0">
                  <c:v>Ne, šiuo darbus atliko moteris</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12</c:v>
                </c:pt>
              </c:numCache>
            </c:numRef>
          </c:val>
          <c:extLst>
            <c:ext xmlns:c16="http://schemas.microsoft.com/office/drawing/2014/chart" uri="{C3380CC4-5D6E-409C-BE32-E72D297353CC}">
              <c16:uniqueId val="{00000003-C66C-47E5-876F-51B861158E74}"/>
            </c:ext>
          </c:extLst>
        </c:ser>
        <c:ser>
          <c:idx val="4"/>
          <c:order val="4"/>
          <c:tx>
            <c:strRef>
              <c:f>Sheet1!$F$1</c:f>
              <c:strCache>
                <c:ptCount val="1"/>
                <c:pt idx="0">
                  <c:v>Ne, šiuos darbus atliko vyras</c:v>
                </c:pt>
              </c:strCache>
            </c:strRef>
          </c:tx>
          <c:spPr>
            <a:solidFill>
              <a:srgbClr val="C9F7F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1</c:v>
                </c:pt>
              </c:numCache>
            </c:numRef>
          </c:val>
          <c:extLst>
            <c:ext xmlns:c16="http://schemas.microsoft.com/office/drawing/2014/chart" uri="{C3380CC4-5D6E-409C-BE32-E72D297353CC}">
              <c16:uniqueId val="{00000004-C66C-47E5-876F-51B861158E74}"/>
            </c:ext>
          </c:extLst>
        </c:ser>
        <c:dLbls>
          <c:showLegendKey val="0"/>
          <c:showVal val="0"/>
          <c:showCatName val="0"/>
          <c:showSerName val="0"/>
          <c:showPercent val="0"/>
          <c:showBubbleSize val="0"/>
        </c:dLbls>
        <c:gapWidth val="150"/>
        <c:overlap val="100"/>
        <c:axId val="170376192"/>
        <c:axId val="170386176"/>
      </c:barChart>
      <c:catAx>
        <c:axId val="1703761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70386176"/>
        <c:crosses val="autoZero"/>
        <c:auto val="1"/>
        <c:lblAlgn val="ctr"/>
        <c:lblOffset val="100"/>
        <c:noMultiLvlLbl val="0"/>
      </c:catAx>
      <c:valAx>
        <c:axId val="170386176"/>
        <c:scaling>
          <c:orientation val="minMax"/>
          <c:max val="100"/>
        </c:scaling>
        <c:delete val="1"/>
        <c:axPos val="b"/>
        <c:numFmt formatCode="0" sourceLinked="1"/>
        <c:majorTickMark val="out"/>
        <c:minorTickMark val="none"/>
        <c:tickLblPos val="nextTo"/>
        <c:crossAx val="170376192"/>
        <c:crosses val="autoZero"/>
        <c:crossBetween val="between"/>
        <c:majorUnit val="10"/>
      </c:valAx>
      <c:spPr>
        <a:noFill/>
        <a:ln>
          <a:noFill/>
        </a:ln>
        <a:effectLst/>
      </c:spPr>
    </c:plotArea>
    <c:legend>
      <c:legendPos val="b"/>
      <c:layout>
        <c:manualLayout>
          <c:xMode val="edge"/>
          <c:yMode val="edge"/>
          <c:x val="8.4113720471128195E-2"/>
          <c:y val="7.4744388396414049E-2"/>
          <c:w val="0.91298580640917759"/>
          <c:h val="0.107931075052359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63754865714899E-2"/>
          <c:y val="0.19152530422949721"/>
          <c:w val="0.92054884716470753"/>
          <c:h val="0.72175296054424343"/>
        </c:manualLayout>
      </c:layout>
      <c:barChart>
        <c:barDir val="bar"/>
        <c:grouping val="stacked"/>
        <c:varyColors val="0"/>
        <c:ser>
          <c:idx val="0"/>
          <c:order val="0"/>
          <c:tx>
            <c:strRef>
              <c:f>Sheet1!$B$1</c:f>
              <c:strCache>
                <c:ptCount val="1"/>
                <c:pt idx="0">
                  <c:v>Ženkliai padidėjo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33</c:v>
                </c:pt>
              </c:numCache>
            </c:numRef>
          </c:val>
          <c:extLst>
            <c:ext xmlns:c16="http://schemas.microsoft.com/office/drawing/2014/chart" uri="{C3380CC4-5D6E-409C-BE32-E72D297353CC}">
              <c16:uniqueId val="{00000000-C66C-47E5-876F-51B861158E74}"/>
            </c:ext>
          </c:extLst>
        </c:ser>
        <c:ser>
          <c:idx val="1"/>
          <c:order val="1"/>
          <c:tx>
            <c:strRef>
              <c:f>Sheet1!$C$1</c:f>
              <c:strCache>
                <c:ptCount val="1"/>
                <c:pt idx="0">
                  <c:v>Šiek tiek padidėjo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33</c:v>
                </c:pt>
              </c:numCache>
            </c:numRef>
          </c:val>
          <c:extLst>
            <c:ext xmlns:c16="http://schemas.microsoft.com/office/drawing/2014/chart" uri="{C3380CC4-5D6E-409C-BE32-E72D297353CC}">
              <c16:uniqueId val="{00000001-C66C-47E5-876F-51B861158E74}"/>
            </c:ext>
          </c:extLst>
        </c:ser>
        <c:ser>
          <c:idx val="2"/>
          <c:order val="2"/>
          <c:tx>
            <c:strRef>
              <c:f>Sheet1!$D$1</c:f>
              <c:strCache>
                <c:ptCount val="1"/>
                <c:pt idx="0">
                  <c:v>Nepasikeitė</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31</c:v>
                </c:pt>
              </c:numCache>
            </c:numRef>
          </c:val>
          <c:extLst>
            <c:ext xmlns:c16="http://schemas.microsoft.com/office/drawing/2014/chart" uri="{C3380CC4-5D6E-409C-BE32-E72D297353CC}">
              <c16:uniqueId val="{00000002-C66C-47E5-876F-51B861158E74}"/>
            </c:ext>
          </c:extLst>
        </c:ser>
        <c:ser>
          <c:idx val="3"/>
          <c:order val="3"/>
          <c:tx>
            <c:strRef>
              <c:f>Sheet1!$E$1</c:f>
              <c:strCache>
                <c:ptCount val="1"/>
                <c:pt idx="0">
                  <c:v>Šiek tiek sumažėjo</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2</c:v>
                </c:pt>
              </c:numCache>
            </c:numRef>
          </c:val>
          <c:extLst>
            <c:ext xmlns:c16="http://schemas.microsoft.com/office/drawing/2014/chart" uri="{C3380CC4-5D6E-409C-BE32-E72D297353CC}">
              <c16:uniqueId val="{00000003-C66C-47E5-876F-51B861158E74}"/>
            </c:ext>
          </c:extLst>
        </c:ser>
        <c:ser>
          <c:idx val="4"/>
          <c:order val="4"/>
          <c:tx>
            <c:strRef>
              <c:f>Sheet1!$F$1</c:f>
              <c:strCache>
                <c:ptCount val="1"/>
                <c:pt idx="0">
                  <c:v>Ženkliai sumažėjo</c:v>
                </c:pt>
              </c:strCache>
            </c:strRef>
          </c:tx>
          <c:spPr>
            <a:solidFill>
              <a:srgbClr val="C9F7F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1</c:v>
                </c:pt>
              </c:numCache>
            </c:numRef>
          </c:val>
          <c:extLst>
            <c:ext xmlns:c16="http://schemas.microsoft.com/office/drawing/2014/chart" uri="{C3380CC4-5D6E-409C-BE32-E72D297353CC}">
              <c16:uniqueId val="{00000004-C66C-47E5-876F-51B861158E74}"/>
            </c:ext>
          </c:extLst>
        </c:ser>
        <c:dLbls>
          <c:showLegendKey val="0"/>
          <c:showVal val="0"/>
          <c:showCatName val="0"/>
          <c:showSerName val="0"/>
          <c:showPercent val="0"/>
          <c:showBubbleSize val="0"/>
        </c:dLbls>
        <c:gapWidth val="150"/>
        <c:overlap val="100"/>
        <c:axId val="170171392"/>
        <c:axId val="170189568"/>
      </c:barChart>
      <c:catAx>
        <c:axId val="1701713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70189568"/>
        <c:crosses val="autoZero"/>
        <c:auto val="1"/>
        <c:lblAlgn val="ctr"/>
        <c:lblOffset val="100"/>
        <c:noMultiLvlLbl val="0"/>
      </c:catAx>
      <c:valAx>
        <c:axId val="170189568"/>
        <c:scaling>
          <c:orientation val="minMax"/>
          <c:max val="100"/>
        </c:scaling>
        <c:delete val="1"/>
        <c:axPos val="b"/>
        <c:numFmt formatCode="0" sourceLinked="1"/>
        <c:majorTickMark val="out"/>
        <c:minorTickMark val="none"/>
        <c:tickLblPos val="nextTo"/>
        <c:crossAx val="170171392"/>
        <c:crosses val="autoZero"/>
        <c:crossBetween val="between"/>
        <c:majorUnit val="10"/>
      </c:valAx>
      <c:spPr>
        <a:noFill/>
        <a:ln>
          <a:noFill/>
        </a:ln>
        <a:effectLst/>
      </c:spPr>
    </c:plotArea>
    <c:legend>
      <c:legendPos val="b"/>
      <c:layout>
        <c:manualLayout>
          <c:xMode val="edge"/>
          <c:yMode val="edge"/>
          <c:x val="8.5048038229606021E-2"/>
          <c:y val="0.16538388671511731"/>
          <c:w val="0.84231817687678889"/>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586197751047436"/>
          <c:y val="4.0440956449338504E-2"/>
          <c:w val="0.51825601618938244"/>
          <c:h val="0.90581794574825569"/>
        </c:manualLayout>
      </c:layout>
      <c:barChart>
        <c:barDir val="bar"/>
        <c:grouping val="clustered"/>
        <c:varyColors val="0"/>
        <c:ser>
          <c:idx val="0"/>
          <c:order val="0"/>
          <c:tx>
            <c:strRef>
              <c:f>Sheet1!$B$1</c:f>
              <c:strCache>
                <c:ptCount val="1"/>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Sheet1!$A$66:$A$83</c:f>
              <c:strCache>
                <c:ptCount val="18"/>
                <c:pt idx="0">
                  <c:v>Vaikai iki 18 metų</c:v>
                </c:pt>
                <c:pt idx="2">
                  <c:v>Vaikai gyvena atskirai</c:v>
                </c:pt>
                <c:pt idx="3">
                  <c:v>1</c:v>
                </c:pt>
                <c:pt idx="4">
                  <c:v>2</c:v>
                </c:pt>
                <c:pt idx="5">
                  <c:v>3</c:v>
                </c:pt>
                <c:pt idx="6">
                  <c:v>4</c:v>
                </c:pt>
                <c:pt idx="7">
                  <c:v>5</c:v>
                </c:pt>
                <c:pt idx="8">
                  <c:v>6</c:v>
                </c:pt>
                <c:pt idx="10">
                  <c:v>1</c:v>
                </c:pt>
                <c:pt idx="11">
                  <c:v>2</c:v>
                </c:pt>
                <c:pt idx="12">
                  <c:v>3</c:v>
                </c:pt>
                <c:pt idx="13">
                  <c:v>4</c:v>
                </c:pt>
                <c:pt idx="14">
                  <c:v>5</c:v>
                </c:pt>
                <c:pt idx="15">
                  <c:v>6</c:v>
                </c:pt>
                <c:pt idx="16">
                  <c:v>7</c:v>
                </c:pt>
                <c:pt idx="17">
                  <c:v>8</c:v>
                </c:pt>
              </c:strCache>
            </c:strRef>
          </c:cat>
          <c:val>
            <c:numRef>
              <c:f>Sheet1!$B$66:$B$83</c:f>
              <c:numCache>
                <c:formatCode>General</c:formatCode>
                <c:ptCount val="18"/>
                <c:pt idx="0" formatCode="0">
                  <c:v>35.798816568047336</c:v>
                </c:pt>
                <c:pt idx="2" formatCode="0">
                  <c:v>1.9283746556473829</c:v>
                </c:pt>
                <c:pt idx="3" formatCode="0">
                  <c:v>51.790633608815426</c:v>
                </c:pt>
                <c:pt idx="4" formatCode="0">
                  <c:v>35.812672176308538</c:v>
                </c:pt>
                <c:pt idx="5" formatCode="0">
                  <c:v>6.336088154269973</c:v>
                </c:pt>
                <c:pt idx="6" formatCode="0">
                  <c:v>1.6528925619834711</c:v>
                </c:pt>
                <c:pt idx="7" formatCode="0.0">
                  <c:v>0.27548209366391185</c:v>
                </c:pt>
                <c:pt idx="8" formatCode="0.0">
                  <c:v>0.27548209366391185</c:v>
                </c:pt>
                <c:pt idx="10" formatCode="0">
                  <c:v>16.074950690335303</c:v>
                </c:pt>
                <c:pt idx="11" formatCode="0">
                  <c:v>61.242603550295861</c:v>
                </c:pt>
                <c:pt idx="12" formatCode="0">
                  <c:v>15.680473372781064</c:v>
                </c:pt>
                <c:pt idx="13" formatCode="0">
                  <c:v>4.9309664694280082</c:v>
                </c:pt>
                <c:pt idx="14" formatCode="0">
                  <c:v>1.2820512820512819</c:v>
                </c:pt>
                <c:pt idx="15" formatCode="0">
                  <c:v>0.59171597633136097</c:v>
                </c:pt>
                <c:pt idx="16" formatCode="0.0">
                  <c:v>9.8619329388560162E-2</c:v>
                </c:pt>
                <c:pt idx="17" formatCode="0.0">
                  <c:v>9.8619329388560162E-2</c:v>
                </c:pt>
              </c:numCache>
            </c:numRef>
          </c:val>
          <c:extLst>
            <c:ext xmlns:c16="http://schemas.microsoft.com/office/drawing/2014/chart" uri="{C3380CC4-5D6E-409C-BE32-E72D297353CC}">
              <c16:uniqueId val="{00000002-E035-444D-AD31-0374A96E811E}"/>
            </c:ext>
          </c:extLst>
        </c:ser>
        <c:ser>
          <c:idx val="1"/>
          <c:order val="1"/>
          <c:tx>
            <c:strRef>
              <c:f>Sheet1!$C$1</c:f>
              <c:strCache>
                <c:ptCount val="1"/>
              </c:strCache>
            </c:strRef>
          </c:tx>
          <c:spPr>
            <a:solidFill>
              <a:schemeClr val="accent2"/>
            </a:solidFill>
            <a:ln>
              <a:noFill/>
            </a:ln>
            <a:effectLst/>
          </c:spPr>
          <c:invertIfNegative val="0"/>
          <c:cat>
            <c:strRef>
              <c:f>Sheet1!$A$66:$A$83</c:f>
              <c:strCache>
                <c:ptCount val="18"/>
                <c:pt idx="0">
                  <c:v>Vaikai iki 18 metų</c:v>
                </c:pt>
                <c:pt idx="2">
                  <c:v>Vaikai gyvena atskirai</c:v>
                </c:pt>
                <c:pt idx="3">
                  <c:v>1</c:v>
                </c:pt>
                <c:pt idx="4">
                  <c:v>2</c:v>
                </c:pt>
                <c:pt idx="5">
                  <c:v>3</c:v>
                </c:pt>
                <c:pt idx="6">
                  <c:v>4</c:v>
                </c:pt>
                <c:pt idx="7">
                  <c:v>5</c:v>
                </c:pt>
                <c:pt idx="8">
                  <c:v>6</c:v>
                </c:pt>
                <c:pt idx="10">
                  <c:v>1</c:v>
                </c:pt>
                <c:pt idx="11">
                  <c:v>2</c:v>
                </c:pt>
                <c:pt idx="12">
                  <c:v>3</c:v>
                </c:pt>
                <c:pt idx="13">
                  <c:v>4</c:v>
                </c:pt>
                <c:pt idx="14">
                  <c:v>5</c:v>
                </c:pt>
                <c:pt idx="15">
                  <c:v>6</c:v>
                </c:pt>
                <c:pt idx="16">
                  <c:v>7</c:v>
                </c:pt>
                <c:pt idx="17">
                  <c:v>8</c:v>
                </c:pt>
              </c:strCache>
            </c:strRef>
          </c:cat>
          <c:val>
            <c:numRef>
              <c:f>Sheet1!$C$66:$C$83</c:f>
              <c:numCache>
                <c:formatCode>General</c:formatCode>
                <c:ptCount val="18"/>
              </c:numCache>
            </c:numRef>
          </c:val>
          <c:extLst>
            <c:ext xmlns:c16="http://schemas.microsoft.com/office/drawing/2014/chart" uri="{C3380CC4-5D6E-409C-BE32-E72D297353CC}">
              <c16:uniqueId val="{00000003-E035-444D-AD31-0374A96E811E}"/>
            </c:ext>
          </c:extLst>
        </c:ser>
        <c:dLbls>
          <c:showLegendKey val="0"/>
          <c:showVal val="0"/>
          <c:showCatName val="0"/>
          <c:showSerName val="0"/>
          <c:showPercent val="0"/>
          <c:showBubbleSize val="0"/>
        </c:dLbls>
        <c:gapWidth val="0"/>
        <c:overlap val="35"/>
        <c:axId val="163681024"/>
        <c:axId val="163682560"/>
      </c:barChart>
      <c:catAx>
        <c:axId val="163681024"/>
        <c:scaling>
          <c:orientation val="maxMin"/>
        </c:scaling>
        <c:delete val="0"/>
        <c:axPos val="l"/>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endParaRPr lang="lt-LT"/>
          </a:p>
        </c:txPr>
        <c:crossAx val="163682560"/>
        <c:crosses val="autoZero"/>
        <c:auto val="1"/>
        <c:lblAlgn val="ctr"/>
        <c:lblOffset val="100"/>
        <c:noMultiLvlLbl val="0"/>
      </c:catAx>
      <c:valAx>
        <c:axId val="163682560"/>
        <c:scaling>
          <c:orientation val="minMax"/>
        </c:scaling>
        <c:delete val="1"/>
        <c:axPos val="t"/>
        <c:numFmt formatCode="0" sourceLinked="1"/>
        <c:majorTickMark val="none"/>
        <c:minorTickMark val="none"/>
        <c:tickLblPos val="nextTo"/>
        <c:crossAx val="163681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41606534583722"/>
          <c:y val="0.14757878554957723"/>
          <c:w val="0.5443965355782272"/>
          <c:h val="0.80074112123788765"/>
        </c:manualLayout>
      </c:layout>
      <c:barChart>
        <c:barDir val="bar"/>
        <c:grouping val="stacked"/>
        <c:varyColors val="0"/>
        <c:ser>
          <c:idx val="0"/>
          <c:order val="0"/>
          <c:tx>
            <c:strRef>
              <c:f>Sheet1!$B$1</c:f>
              <c:strCache>
                <c:ptCount val="1"/>
                <c:pt idx="0">
                  <c:v>Visiškai sutinku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Mano gyvenamoje vietovėje man reikiamą vietą (darbą, mokyklą, banką, polikliniką, rinkiminę apylinkę ir pan.) pasiekiu lengvai ir tai nesudaro didelių finansinių sunkumų</c:v>
                </c:pt>
                <c:pt idx="1">
                  <c:v>Esu finansiškai pajėgus keliauti, atostogauti bent kartą per metus užsienyje</c:v>
                </c:pt>
                <c:pt idx="2">
                  <c:v>Galiu teigti, kad realizuoju save kaip asmenybę – įgyvendinu savo norus ir svajones</c:v>
                </c:pt>
                <c:pt idx="3">
                  <c:v>Jaučiuosi ramus ir užtikrintas dėl savo ateities</c:v>
                </c:pt>
              </c:strCache>
            </c:strRef>
          </c:cat>
          <c:val>
            <c:numRef>
              <c:f>Sheet1!$B$2:$B$5</c:f>
              <c:numCache>
                <c:formatCode>0</c:formatCode>
                <c:ptCount val="4"/>
                <c:pt idx="0">
                  <c:v>17.45562130177515</c:v>
                </c:pt>
                <c:pt idx="1">
                  <c:v>9.8619329388560164</c:v>
                </c:pt>
                <c:pt idx="2">
                  <c:v>5.7199211045364891</c:v>
                </c:pt>
                <c:pt idx="3">
                  <c:v>3.6489151873767258</c:v>
                </c:pt>
              </c:numCache>
            </c:numRef>
          </c:val>
          <c:extLst>
            <c:ext xmlns:c16="http://schemas.microsoft.com/office/drawing/2014/chart" uri="{C3380CC4-5D6E-409C-BE32-E72D297353CC}">
              <c16:uniqueId val="{00000000-B218-4982-9369-A73A2C854537}"/>
            </c:ext>
          </c:extLst>
        </c:ser>
        <c:ser>
          <c:idx val="1"/>
          <c:order val="1"/>
          <c:tx>
            <c:strRef>
              <c:f>Sheet1!$C$1</c:f>
              <c:strCache>
                <c:ptCount val="1"/>
                <c:pt idx="0">
                  <c:v>Sutinku</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Mano gyvenamoje vietovėje man reikiamą vietą (darbą, mokyklą, banką, polikliniką, rinkiminę apylinkę ir pan.) pasiekiu lengvai ir tai nesudaro didelių finansinių sunkumų</c:v>
                </c:pt>
                <c:pt idx="1">
                  <c:v>Esu finansiškai pajėgus keliauti, atostogauti bent kartą per metus užsienyje</c:v>
                </c:pt>
                <c:pt idx="2">
                  <c:v>Galiu teigti, kad realizuoju save kaip asmenybę – įgyvendinu savo norus ir svajones</c:v>
                </c:pt>
                <c:pt idx="3">
                  <c:v>Jaučiuosi ramus ir užtikrintas dėl savo ateities</c:v>
                </c:pt>
              </c:strCache>
            </c:strRef>
          </c:cat>
          <c:val>
            <c:numRef>
              <c:f>Sheet1!$C$2:$C$5</c:f>
              <c:numCache>
                <c:formatCode>0</c:formatCode>
                <c:ptCount val="4"/>
                <c:pt idx="0">
                  <c:v>47.435897435897431</c:v>
                </c:pt>
                <c:pt idx="1">
                  <c:v>32.642998027613416</c:v>
                </c:pt>
                <c:pt idx="2">
                  <c:v>34.122287968441817</c:v>
                </c:pt>
                <c:pt idx="3">
                  <c:v>25.049309664694281</c:v>
                </c:pt>
              </c:numCache>
            </c:numRef>
          </c:val>
          <c:extLst>
            <c:ext xmlns:c16="http://schemas.microsoft.com/office/drawing/2014/chart" uri="{C3380CC4-5D6E-409C-BE32-E72D297353CC}">
              <c16:uniqueId val="{00000001-B218-4982-9369-A73A2C854537}"/>
            </c:ext>
          </c:extLst>
        </c:ser>
        <c:ser>
          <c:idx val="2"/>
          <c:order val="2"/>
          <c:tx>
            <c:strRef>
              <c:f>Sheet1!$D$1</c:f>
              <c:strCache>
                <c:ptCount val="1"/>
                <c:pt idx="0">
                  <c:v>Nei sutinku nei nesutinku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Mano gyvenamoje vietovėje man reikiamą vietą (darbą, mokyklą, banką, polikliniką, rinkiminę apylinkę ir pan.) pasiekiu lengvai ir tai nesudaro didelių finansinių sunkumų</c:v>
                </c:pt>
                <c:pt idx="1">
                  <c:v>Esu finansiškai pajėgus keliauti, atostogauti bent kartą per metus užsienyje</c:v>
                </c:pt>
                <c:pt idx="2">
                  <c:v>Galiu teigti, kad realizuoju save kaip asmenybę – įgyvendinu savo norus ir svajones</c:v>
                </c:pt>
                <c:pt idx="3">
                  <c:v>Jaučiuosi ramus ir užtikrintas dėl savo ateities</c:v>
                </c:pt>
              </c:strCache>
            </c:strRef>
          </c:cat>
          <c:val>
            <c:numRef>
              <c:f>Sheet1!$D$2:$D$5</c:f>
              <c:numCache>
                <c:formatCode>0</c:formatCode>
                <c:ptCount val="4"/>
                <c:pt idx="0">
                  <c:v>22.781065088757398</c:v>
                </c:pt>
                <c:pt idx="1">
                  <c:v>22.978303747534518</c:v>
                </c:pt>
                <c:pt idx="2">
                  <c:v>38.362919132149905</c:v>
                </c:pt>
                <c:pt idx="3">
                  <c:v>36.982248520710058</c:v>
                </c:pt>
              </c:numCache>
            </c:numRef>
          </c:val>
          <c:extLst>
            <c:ext xmlns:c16="http://schemas.microsoft.com/office/drawing/2014/chart" uri="{C3380CC4-5D6E-409C-BE32-E72D297353CC}">
              <c16:uniqueId val="{00000002-B218-4982-9369-A73A2C854537}"/>
            </c:ext>
          </c:extLst>
        </c:ser>
        <c:ser>
          <c:idx val="3"/>
          <c:order val="3"/>
          <c:tx>
            <c:strRef>
              <c:f>Sheet1!$E$1</c:f>
              <c:strCache>
                <c:ptCount val="1"/>
                <c:pt idx="0">
                  <c:v>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Mano gyvenamoje vietovėje man reikiamą vietą (darbą, mokyklą, banką, polikliniką, rinkiminę apylinkę ir pan.) pasiekiu lengvai ir tai nesudaro didelių finansinių sunkumų</c:v>
                </c:pt>
                <c:pt idx="1">
                  <c:v>Esu finansiškai pajėgus keliauti, atostogauti bent kartą per metus užsienyje</c:v>
                </c:pt>
                <c:pt idx="2">
                  <c:v>Galiu teigti, kad realizuoju save kaip asmenybę – įgyvendinu savo norus ir svajones</c:v>
                </c:pt>
                <c:pt idx="3">
                  <c:v>Jaučiuosi ramus ir užtikrintas dėl savo ateities</c:v>
                </c:pt>
              </c:strCache>
            </c:strRef>
          </c:cat>
          <c:val>
            <c:numRef>
              <c:f>Sheet1!$E$2:$E$5</c:f>
              <c:numCache>
                <c:formatCode>0</c:formatCode>
                <c:ptCount val="4"/>
                <c:pt idx="0">
                  <c:v>5.4240631163708084</c:v>
                </c:pt>
                <c:pt idx="1">
                  <c:v>19.92110453648915</c:v>
                </c:pt>
                <c:pt idx="2">
                  <c:v>15.088757396449704</c:v>
                </c:pt>
                <c:pt idx="3">
                  <c:v>23.471400394477318</c:v>
                </c:pt>
              </c:numCache>
            </c:numRef>
          </c:val>
          <c:extLst>
            <c:ext xmlns:c16="http://schemas.microsoft.com/office/drawing/2014/chart" uri="{C3380CC4-5D6E-409C-BE32-E72D297353CC}">
              <c16:uniqueId val="{00000000-74E7-4226-937F-FCFC199DDFE5}"/>
            </c:ext>
          </c:extLst>
        </c:ser>
        <c:ser>
          <c:idx val="4"/>
          <c:order val="4"/>
          <c:tx>
            <c:strRef>
              <c:f>Sheet1!$F$1</c:f>
              <c:strCache>
                <c:ptCount val="1"/>
                <c:pt idx="0">
                  <c:v>Visiškai nesutinku</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Mano gyvenamoje vietovėje man reikiamą vietą (darbą, mokyklą, banką, polikliniką, rinkiminę apylinkę ir pan.) pasiekiu lengvai ir tai nesudaro didelių finansinių sunkumų</c:v>
                </c:pt>
                <c:pt idx="1">
                  <c:v>Esu finansiškai pajėgus keliauti, atostogauti bent kartą per metus užsienyje</c:v>
                </c:pt>
                <c:pt idx="2">
                  <c:v>Galiu teigti, kad realizuoju save kaip asmenybę – įgyvendinu savo norus ir svajones</c:v>
                </c:pt>
                <c:pt idx="3">
                  <c:v>Jaučiuosi ramus ir užtikrintas dėl savo ateities</c:v>
                </c:pt>
              </c:strCache>
            </c:strRef>
          </c:cat>
          <c:val>
            <c:numRef>
              <c:f>Sheet1!$F$2:$F$5</c:f>
              <c:numCache>
                <c:formatCode>0</c:formatCode>
                <c:ptCount val="4"/>
                <c:pt idx="0">
                  <c:v>6.9033530571992117</c:v>
                </c:pt>
                <c:pt idx="1">
                  <c:v>14.595660749506903</c:v>
                </c:pt>
                <c:pt idx="2">
                  <c:v>6.7061143984220903</c:v>
                </c:pt>
                <c:pt idx="3">
                  <c:v>10.848126232741617</c:v>
                </c:pt>
              </c:numCache>
            </c:numRef>
          </c:val>
          <c:extLst>
            <c:ext xmlns:c16="http://schemas.microsoft.com/office/drawing/2014/chart" uri="{C3380CC4-5D6E-409C-BE32-E72D297353CC}">
              <c16:uniqueId val="{00000001-74E7-4226-937F-FCFC199DDFE5}"/>
            </c:ext>
          </c:extLst>
        </c:ser>
        <c:dLbls>
          <c:showLegendKey val="0"/>
          <c:showVal val="0"/>
          <c:showCatName val="0"/>
          <c:showSerName val="0"/>
          <c:showPercent val="0"/>
          <c:showBubbleSize val="0"/>
        </c:dLbls>
        <c:gapWidth val="150"/>
        <c:overlap val="100"/>
        <c:axId val="163440896"/>
        <c:axId val="163459072"/>
      </c:barChart>
      <c:catAx>
        <c:axId val="16344089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163459072"/>
        <c:crosses val="autoZero"/>
        <c:auto val="1"/>
        <c:lblAlgn val="ctr"/>
        <c:lblOffset val="100"/>
        <c:noMultiLvlLbl val="0"/>
      </c:catAx>
      <c:valAx>
        <c:axId val="163459072"/>
        <c:scaling>
          <c:orientation val="minMax"/>
          <c:max val="100"/>
        </c:scaling>
        <c:delete val="1"/>
        <c:axPos val="t"/>
        <c:numFmt formatCode="0" sourceLinked="1"/>
        <c:majorTickMark val="out"/>
        <c:minorTickMark val="none"/>
        <c:tickLblPos val="nextTo"/>
        <c:crossAx val="163440896"/>
        <c:crosses val="autoZero"/>
        <c:crossBetween val="between"/>
      </c:valAx>
      <c:spPr>
        <a:noFill/>
        <a:ln>
          <a:noFill/>
        </a:ln>
        <a:effectLst/>
      </c:spPr>
    </c:plotArea>
    <c:legend>
      <c:legendPos val="b"/>
      <c:layout>
        <c:manualLayout>
          <c:xMode val="edge"/>
          <c:yMode val="edge"/>
          <c:x val="5.3420934759220778E-3"/>
          <c:y val="4.5392354769056724E-2"/>
          <c:w val="0.98981861449326314"/>
          <c:h val="6.03466844722992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53142282860782"/>
          <c:y val="0.14757878554957723"/>
          <c:w val="0.47550716265949489"/>
          <c:h val="0.85242131001989629"/>
        </c:manualLayout>
      </c:layout>
      <c:barChart>
        <c:barDir val="bar"/>
        <c:grouping val="stacked"/>
        <c:varyColors val="0"/>
        <c:ser>
          <c:idx val="0"/>
          <c:order val="0"/>
          <c:tx>
            <c:strRef>
              <c:f>Sheet1!$B$1</c:f>
              <c:strCache>
                <c:ptCount val="1"/>
                <c:pt idx="0">
                  <c:v>Visiškai sutinku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Aš palaikyčiau  savo vaiko pasirinkimą studijuoti/dirbti „nestereotipinę“ lyčiai profesiją pvz. vaikinas – slaugas ar pan.</c:v>
                </c:pt>
                <c:pt idx="1">
                  <c:v>Vyrui patyrusiam smurtą artimoje aplinkoje (šeimoje) yra normalu kreiptis pagalbos</c:v>
                </c:pt>
                <c:pt idx="2">
                  <c:v>Moterys dažniau patiria smurtą nei vyrai, nes jos yra silpnesnės</c:v>
                </c:pt>
                <c:pt idx="3">
                  <c:v>Moterys sprendimus dažnai priima vadovaudamosi emocijomis </c:v>
                </c:pt>
                <c:pt idx="4">
                  <c:v>Pasirūpinti sergančiu šeimos nariu visų pirma yra  moterų rūpestis</c:v>
                </c:pt>
                <c:pt idx="5">
                  <c:v>Vyrams nedera verkti ir kitaip reikšti emocijas</c:v>
                </c:pt>
                <c:pt idx="6">
                  <c:v>Buities darbai  ir rūpinimasis vaikais visų pirma yra moterų rūpestis</c:v>
                </c:pt>
                <c:pt idx="7">
                  <c:v>Smurtas artimoje aplinkoje (šeimoje)  yra  privatus reikalas</c:v>
                </c:pt>
                <c:pt idx="8">
                  <c:v>Smurtas šeimoje gali būti pateisinamas, jei sutuoktinis nevykdo vyrui/ moteriai prideramų rolių </c:v>
                </c:pt>
              </c:strCache>
            </c:strRef>
          </c:cat>
          <c:val>
            <c:numRef>
              <c:f>Sheet1!$B$2:$B$10</c:f>
              <c:numCache>
                <c:formatCode>General</c:formatCode>
                <c:ptCount val="9"/>
                <c:pt idx="0" formatCode="0">
                  <c:v>24</c:v>
                </c:pt>
                <c:pt idx="1">
                  <c:v>20</c:v>
                </c:pt>
                <c:pt idx="2">
                  <c:v>15</c:v>
                </c:pt>
                <c:pt idx="3" formatCode="0">
                  <c:v>6</c:v>
                </c:pt>
                <c:pt idx="4" formatCode="0">
                  <c:v>3</c:v>
                </c:pt>
                <c:pt idx="5">
                  <c:v>3</c:v>
                </c:pt>
                <c:pt idx="6" formatCode="0">
                  <c:v>2</c:v>
                </c:pt>
                <c:pt idx="7">
                  <c:v>2</c:v>
                </c:pt>
                <c:pt idx="8">
                  <c:v>1</c:v>
                </c:pt>
              </c:numCache>
            </c:numRef>
          </c:val>
          <c:extLst>
            <c:ext xmlns:c16="http://schemas.microsoft.com/office/drawing/2014/chart" uri="{C3380CC4-5D6E-409C-BE32-E72D297353CC}">
              <c16:uniqueId val="{00000000-8DA9-413F-AAAD-6AD8FAA5F257}"/>
            </c:ext>
          </c:extLst>
        </c:ser>
        <c:ser>
          <c:idx val="1"/>
          <c:order val="1"/>
          <c:tx>
            <c:strRef>
              <c:f>Sheet1!$C$1</c:f>
              <c:strCache>
                <c:ptCount val="1"/>
                <c:pt idx="0">
                  <c:v>Sutinku</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Aš palaikyčiau  savo vaiko pasirinkimą studijuoti/dirbti „nestereotipinę“ lyčiai profesiją pvz. vaikinas – slaugas ar pan.</c:v>
                </c:pt>
                <c:pt idx="1">
                  <c:v>Vyrui patyrusiam smurtą artimoje aplinkoje (šeimoje) yra normalu kreiptis pagalbos</c:v>
                </c:pt>
                <c:pt idx="2">
                  <c:v>Moterys dažniau patiria smurtą nei vyrai, nes jos yra silpnesnės</c:v>
                </c:pt>
                <c:pt idx="3">
                  <c:v>Moterys sprendimus dažnai priima vadovaudamosi emocijomis </c:v>
                </c:pt>
                <c:pt idx="4">
                  <c:v>Pasirūpinti sergančiu šeimos nariu visų pirma yra  moterų rūpestis</c:v>
                </c:pt>
                <c:pt idx="5">
                  <c:v>Vyrams nedera verkti ir kitaip reikšti emocijas</c:v>
                </c:pt>
                <c:pt idx="6">
                  <c:v>Buities darbai  ir rūpinimasis vaikais visų pirma yra moterų rūpestis</c:v>
                </c:pt>
                <c:pt idx="7">
                  <c:v>Smurtas artimoje aplinkoje (šeimoje)  yra  privatus reikalas</c:v>
                </c:pt>
                <c:pt idx="8">
                  <c:v>Smurtas šeimoje gali būti pateisinamas, jei sutuoktinis nevykdo vyrui/ moteriai prideramų rolių </c:v>
                </c:pt>
              </c:strCache>
            </c:strRef>
          </c:cat>
          <c:val>
            <c:numRef>
              <c:f>Sheet1!$C$2:$C$10</c:f>
              <c:numCache>
                <c:formatCode>General</c:formatCode>
                <c:ptCount val="9"/>
                <c:pt idx="0" formatCode="0">
                  <c:v>34</c:v>
                </c:pt>
                <c:pt idx="1">
                  <c:v>36</c:v>
                </c:pt>
                <c:pt idx="2">
                  <c:v>35</c:v>
                </c:pt>
                <c:pt idx="3" formatCode="0">
                  <c:v>31</c:v>
                </c:pt>
                <c:pt idx="4" formatCode="0">
                  <c:v>11</c:v>
                </c:pt>
                <c:pt idx="5">
                  <c:v>10</c:v>
                </c:pt>
                <c:pt idx="6" formatCode="0">
                  <c:v>13</c:v>
                </c:pt>
                <c:pt idx="7">
                  <c:v>4</c:v>
                </c:pt>
                <c:pt idx="8">
                  <c:v>3</c:v>
                </c:pt>
              </c:numCache>
            </c:numRef>
          </c:val>
          <c:extLst>
            <c:ext xmlns:c16="http://schemas.microsoft.com/office/drawing/2014/chart" uri="{C3380CC4-5D6E-409C-BE32-E72D297353CC}">
              <c16:uniqueId val="{00000001-8DA9-413F-AAAD-6AD8FAA5F257}"/>
            </c:ext>
          </c:extLst>
        </c:ser>
        <c:ser>
          <c:idx val="2"/>
          <c:order val="2"/>
          <c:tx>
            <c:strRef>
              <c:f>Sheet1!$D$1</c:f>
              <c:strCache>
                <c:ptCount val="1"/>
                <c:pt idx="0">
                  <c:v>Nei sutinku nei nesutinku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Aš palaikyčiau  savo vaiko pasirinkimą studijuoti/dirbti „nestereotipinę“ lyčiai profesiją pvz. vaikinas – slaugas ar pan.</c:v>
                </c:pt>
                <c:pt idx="1">
                  <c:v>Vyrui patyrusiam smurtą artimoje aplinkoje (šeimoje) yra normalu kreiptis pagalbos</c:v>
                </c:pt>
                <c:pt idx="2">
                  <c:v>Moterys dažniau patiria smurtą nei vyrai, nes jos yra silpnesnės</c:v>
                </c:pt>
                <c:pt idx="3">
                  <c:v>Moterys sprendimus dažnai priima vadovaudamosi emocijomis </c:v>
                </c:pt>
                <c:pt idx="4">
                  <c:v>Pasirūpinti sergančiu šeimos nariu visų pirma yra  moterų rūpestis</c:v>
                </c:pt>
                <c:pt idx="5">
                  <c:v>Vyrams nedera verkti ir kitaip reikšti emocijas</c:v>
                </c:pt>
                <c:pt idx="6">
                  <c:v>Buities darbai  ir rūpinimasis vaikais visų pirma yra moterų rūpestis</c:v>
                </c:pt>
                <c:pt idx="7">
                  <c:v>Smurtas artimoje aplinkoje (šeimoje)  yra  privatus reikalas</c:v>
                </c:pt>
                <c:pt idx="8">
                  <c:v>Smurtas šeimoje gali būti pateisinamas, jei sutuoktinis nevykdo vyrui/ moteriai prideramų rolių </c:v>
                </c:pt>
              </c:strCache>
            </c:strRef>
          </c:cat>
          <c:val>
            <c:numRef>
              <c:f>Sheet1!$D$2:$D$10</c:f>
              <c:numCache>
                <c:formatCode>General</c:formatCode>
                <c:ptCount val="9"/>
                <c:pt idx="0" formatCode="0">
                  <c:v>32</c:v>
                </c:pt>
                <c:pt idx="1">
                  <c:v>26</c:v>
                </c:pt>
                <c:pt idx="2">
                  <c:v>30</c:v>
                </c:pt>
                <c:pt idx="3" formatCode="0">
                  <c:v>38</c:v>
                </c:pt>
                <c:pt idx="4" formatCode="0">
                  <c:v>32</c:v>
                </c:pt>
                <c:pt idx="5">
                  <c:v>28</c:v>
                </c:pt>
                <c:pt idx="6" formatCode="0">
                  <c:v>31</c:v>
                </c:pt>
                <c:pt idx="7">
                  <c:v>22</c:v>
                </c:pt>
                <c:pt idx="8">
                  <c:v>20</c:v>
                </c:pt>
              </c:numCache>
            </c:numRef>
          </c:val>
          <c:extLst>
            <c:ext xmlns:c16="http://schemas.microsoft.com/office/drawing/2014/chart" uri="{C3380CC4-5D6E-409C-BE32-E72D297353CC}">
              <c16:uniqueId val="{00000002-8DA9-413F-AAAD-6AD8FAA5F257}"/>
            </c:ext>
          </c:extLst>
        </c:ser>
        <c:ser>
          <c:idx val="3"/>
          <c:order val="3"/>
          <c:tx>
            <c:strRef>
              <c:f>Sheet1!$E$1</c:f>
              <c:strCache>
                <c:ptCount val="1"/>
                <c:pt idx="0">
                  <c:v>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Aš palaikyčiau  savo vaiko pasirinkimą studijuoti/dirbti „nestereotipinę“ lyčiai profesiją pvz. vaikinas – slaugas ar pan.</c:v>
                </c:pt>
                <c:pt idx="1">
                  <c:v>Vyrui patyrusiam smurtą artimoje aplinkoje (šeimoje) yra normalu kreiptis pagalbos</c:v>
                </c:pt>
                <c:pt idx="2">
                  <c:v>Moterys dažniau patiria smurtą nei vyrai, nes jos yra silpnesnės</c:v>
                </c:pt>
                <c:pt idx="3">
                  <c:v>Moterys sprendimus dažnai priima vadovaudamosi emocijomis </c:v>
                </c:pt>
                <c:pt idx="4">
                  <c:v>Pasirūpinti sergančiu šeimos nariu visų pirma yra  moterų rūpestis</c:v>
                </c:pt>
                <c:pt idx="5">
                  <c:v>Vyrams nedera verkti ir kitaip reikšti emocijas</c:v>
                </c:pt>
                <c:pt idx="6">
                  <c:v>Buities darbai  ir rūpinimasis vaikais visų pirma yra moterų rūpestis</c:v>
                </c:pt>
                <c:pt idx="7">
                  <c:v>Smurtas artimoje aplinkoje (šeimoje)  yra  privatus reikalas</c:v>
                </c:pt>
                <c:pt idx="8">
                  <c:v>Smurtas šeimoje gali būti pateisinamas, jei sutuoktinis nevykdo vyrui/ moteriai prideramų rolių </c:v>
                </c:pt>
              </c:strCache>
            </c:strRef>
          </c:cat>
          <c:val>
            <c:numRef>
              <c:f>Sheet1!$E$2:$E$10</c:f>
              <c:numCache>
                <c:formatCode>General</c:formatCode>
                <c:ptCount val="9"/>
                <c:pt idx="0" formatCode="0">
                  <c:v>6</c:v>
                </c:pt>
                <c:pt idx="1">
                  <c:v>11</c:v>
                </c:pt>
                <c:pt idx="2">
                  <c:v>12</c:v>
                </c:pt>
                <c:pt idx="3" formatCode="0">
                  <c:v>17</c:v>
                </c:pt>
                <c:pt idx="4" formatCode="0">
                  <c:v>32</c:v>
                </c:pt>
                <c:pt idx="5">
                  <c:v>33</c:v>
                </c:pt>
                <c:pt idx="6" formatCode="0">
                  <c:v>35</c:v>
                </c:pt>
                <c:pt idx="7">
                  <c:v>32</c:v>
                </c:pt>
                <c:pt idx="8">
                  <c:v>26</c:v>
                </c:pt>
              </c:numCache>
            </c:numRef>
          </c:val>
          <c:extLst>
            <c:ext xmlns:c16="http://schemas.microsoft.com/office/drawing/2014/chart" uri="{C3380CC4-5D6E-409C-BE32-E72D297353CC}">
              <c16:uniqueId val="{00000003-8DA9-413F-AAAD-6AD8FAA5F257}"/>
            </c:ext>
          </c:extLst>
        </c:ser>
        <c:ser>
          <c:idx val="4"/>
          <c:order val="4"/>
          <c:tx>
            <c:strRef>
              <c:f>Sheet1!$F$1</c:f>
              <c:strCache>
                <c:ptCount val="1"/>
                <c:pt idx="0">
                  <c:v>Visiškai nesutinku</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Aš palaikyčiau  savo vaiko pasirinkimą studijuoti/dirbti „nestereotipinę“ lyčiai profesiją pvz. vaikinas – slaugas ar pan.</c:v>
                </c:pt>
                <c:pt idx="1">
                  <c:v>Vyrui patyrusiam smurtą artimoje aplinkoje (šeimoje) yra normalu kreiptis pagalbos</c:v>
                </c:pt>
                <c:pt idx="2">
                  <c:v>Moterys dažniau patiria smurtą nei vyrai, nes jos yra silpnesnės</c:v>
                </c:pt>
                <c:pt idx="3">
                  <c:v>Moterys sprendimus dažnai priima vadovaudamosi emocijomis </c:v>
                </c:pt>
                <c:pt idx="4">
                  <c:v>Pasirūpinti sergančiu šeimos nariu visų pirma yra  moterų rūpestis</c:v>
                </c:pt>
                <c:pt idx="5">
                  <c:v>Vyrams nedera verkti ir kitaip reikšti emocijas</c:v>
                </c:pt>
                <c:pt idx="6">
                  <c:v>Buities darbai  ir rūpinimasis vaikais visų pirma yra moterų rūpestis</c:v>
                </c:pt>
                <c:pt idx="7">
                  <c:v>Smurtas artimoje aplinkoje (šeimoje)  yra  privatus reikalas</c:v>
                </c:pt>
                <c:pt idx="8">
                  <c:v>Smurtas šeimoje gali būti pateisinamas, jei sutuoktinis nevykdo vyrui/ moteriai prideramų rolių </c:v>
                </c:pt>
              </c:strCache>
            </c:strRef>
          </c:cat>
          <c:val>
            <c:numRef>
              <c:f>Sheet1!$F$2:$F$10</c:f>
              <c:numCache>
                <c:formatCode>General</c:formatCode>
                <c:ptCount val="9"/>
                <c:pt idx="0" formatCode="0">
                  <c:v>4</c:v>
                </c:pt>
                <c:pt idx="1">
                  <c:v>7</c:v>
                </c:pt>
                <c:pt idx="2">
                  <c:v>8</c:v>
                </c:pt>
                <c:pt idx="3" formatCode="0">
                  <c:v>8</c:v>
                </c:pt>
                <c:pt idx="4" formatCode="0">
                  <c:v>22</c:v>
                </c:pt>
                <c:pt idx="5">
                  <c:v>26</c:v>
                </c:pt>
                <c:pt idx="6" formatCode="0">
                  <c:v>19</c:v>
                </c:pt>
                <c:pt idx="7">
                  <c:v>40</c:v>
                </c:pt>
                <c:pt idx="8">
                  <c:v>50</c:v>
                </c:pt>
              </c:numCache>
            </c:numRef>
          </c:val>
          <c:extLst>
            <c:ext xmlns:c16="http://schemas.microsoft.com/office/drawing/2014/chart" uri="{C3380CC4-5D6E-409C-BE32-E72D297353CC}">
              <c16:uniqueId val="{00000004-8DA9-413F-AAAD-6AD8FAA5F257}"/>
            </c:ext>
          </c:extLst>
        </c:ser>
        <c:dLbls>
          <c:showLegendKey val="0"/>
          <c:showVal val="0"/>
          <c:showCatName val="0"/>
          <c:showSerName val="0"/>
          <c:showPercent val="0"/>
          <c:showBubbleSize val="0"/>
        </c:dLbls>
        <c:gapWidth val="150"/>
        <c:overlap val="100"/>
        <c:axId val="164152448"/>
        <c:axId val="164153984"/>
      </c:barChart>
      <c:catAx>
        <c:axId val="16415244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164153984"/>
        <c:crosses val="autoZero"/>
        <c:auto val="1"/>
        <c:lblAlgn val="ctr"/>
        <c:lblOffset val="100"/>
        <c:noMultiLvlLbl val="0"/>
      </c:catAx>
      <c:valAx>
        <c:axId val="164153984"/>
        <c:scaling>
          <c:orientation val="minMax"/>
          <c:max val="100"/>
        </c:scaling>
        <c:delete val="1"/>
        <c:axPos val="t"/>
        <c:numFmt formatCode="0" sourceLinked="1"/>
        <c:majorTickMark val="out"/>
        <c:minorTickMark val="none"/>
        <c:tickLblPos val="nextTo"/>
        <c:crossAx val="164152448"/>
        <c:crosses val="autoZero"/>
        <c:crossBetween val="between"/>
      </c:valAx>
      <c:spPr>
        <a:noFill/>
        <a:ln>
          <a:noFill/>
        </a:ln>
        <a:effectLst/>
      </c:spPr>
    </c:plotArea>
    <c:legend>
      <c:legendPos val="b"/>
      <c:layout>
        <c:manualLayout>
          <c:xMode val="edge"/>
          <c:yMode val="edge"/>
          <c:x val="5.3420934759220778E-3"/>
          <c:y val="4.5392354769056724E-2"/>
          <c:w val="0.97866279336911688"/>
          <c:h val="5.672115867110428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63754865714899E-2"/>
          <c:y val="0.19152530422949721"/>
          <c:w val="0.92054884716470753"/>
          <c:h val="0.62012685636872777"/>
        </c:manualLayout>
      </c:layout>
      <c:barChart>
        <c:barDir val="bar"/>
        <c:grouping val="stacked"/>
        <c:varyColors val="0"/>
        <c:ser>
          <c:idx val="0"/>
          <c:order val="0"/>
          <c:tx>
            <c:strRef>
              <c:f>Sheet1!$B$1</c:f>
              <c:strCache>
                <c:ptCount val="1"/>
                <c:pt idx="0">
                  <c:v>Labai teigiamai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9.6646942800788942</c:v>
                </c:pt>
              </c:numCache>
            </c:numRef>
          </c:val>
          <c:extLst>
            <c:ext xmlns:c16="http://schemas.microsoft.com/office/drawing/2014/chart" uri="{C3380CC4-5D6E-409C-BE32-E72D297353CC}">
              <c16:uniqueId val="{00000000-C66C-47E5-876F-51B861158E74}"/>
            </c:ext>
          </c:extLst>
        </c:ser>
        <c:ser>
          <c:idx val="1"/>
          <c:order val="1"/>
          <c:tx>
            <c:strRef>
              <c:f>Sheet1!$C$1</c:f>
              <c:strCache>
                <c:ptCount val="1"/>
                <c:pt idx="0">
                  <c:v>Teigiamai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39.644970414201183</c:v>
                </c:pt>
              </c:numCache>
            </c:numRef>
          </c:val>
          <c:extLst>
            <c:ext xmlns:c16="http://schemas.microsoft.com/office/drawing/2014/chart" uri="{C3380CC4-5D6E-409C-BE32-E72D297353CC}">
              <c16:uniqueId val="{00000001-C66C-47E5-876F-51B861158E74}"/>
            </c:ext>
          </c:extLst>
        </c:ser>
        <c:ser>
          <c:idx val="2"/>
          <c:order val="2"/>
          <c:tx>
            <c:strRef>
              <c:f>Sheet1!$D$1</c:f>
              <c:strCache>
                <c:ptCount val="1"/>
                <c:pt idx="0">
                  <c:v>Nei neigiamai, nei teigiamai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40.039447731755423</c:v>
                </c:pt>
              </c:numCache>
            </c:numRef>
          </c:val>
          <c:extLst>
            <c:ext xmlns:c16="http://schemas.microsoft.com/office/drawing/2014/chart" uri="{C3380CC4-5D6E-409C-BE32-E72D297353CC}">
              <c16:uniqueId val="{00000002-C66C-47E5-876F-51B861158E74}"/>
            </c:ext>
          </c:extLst>
        </c:ser>
        <c:ser>
          <c:idx val="3"/>
          <c:order val="3"/>
          <c:tx>
            <c:strRef>
              <c:f>Sheet1!$E$1</c:f>
              <c:strCache>
                <c:ptCount val="1"/>
                <c:pt idx="0">
                  <c:v>Neigiamai</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6.3116370808678504</c:v>
                </c:pt>
              </c:numCache>
            </c:numRef>
          </c:val>
          <c:extLst>
            <c:ext xmlns:c16="http://schemas.microsoft.com/office/drawing/2014/chart" uri="{C3380CC4-5D6E-409C-BE32-E72D297353CC}">
              <c16:uniqueId val="{00000003-C66C-47E5-876F-51B861158E74}"/>
            </c:ext>
          </c:extLst>
        </c:ser>
        <c:ser>
          <c:idx val="4"/>
          <c:order val="4"/>
          <c:tx>
            <c:strRef>
              <c:f>Sheet1!$F$1</c:f>
              <c:strCache>
                <c:ptCount val="1"/>
                <c:pt idx="0">
                  <c:v>Labiau neigiamai</c:v>
                </c:pt>
              </c:strCache>
            </c:strRef>
          </c:tx>
          <c:spPr>
            <a:solidFill>
              <a:srgbClr val="C9F7F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0.8875739644970414</c:v>
                </c:pt>
              </c:numCache>
            </c:numRef>
          </c:val>
          <c:extLst>
            <c:ext xmlns:c16="http://schemas.microsoft.com/office/drawing/2014/chart" uri="{C3380CC4-5D6E-409C-BE32-E72D297353CC}">
              <c16:uniqueId val="{00000004-C66C-47E5-876F-51B861158E74}"/>
            </c:ext>
          </c:extLst>
        </c:ser>
        <c:ser>
          <c:idx val="5"/>
          <c:order val="5"/>
          <c:tx>
            <c:strRef>
              <c:f>Sheet1!$G$1</c:f>
              <c:strCache>
                <c:ptCount val="1"/>
                <c:pt idx="0">
                  <c:v>Negaliu įvertinti</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c:formatCode>
                <c:ptCount val="1"/>
                <c:pt idx="0">
                  <c:v>3.4516765285996058</c:v>
                </c:pt>
              </c:numCache>
            </c:numRef>
          </c:val>
          <c:extLst>
            <c:ext xmlns:c16="http://schemas.microsoft.com/office/drawing/2014/chart" uri="{C3380CC4-5D6E-409C-BE32-E72D297353CC}">
              <c16:uniqueId val="{00000006-C66C-47E5-876F-51B861158E74}"/>
            </c:ext>
          </c:extLst>
        </c:ser>
        <c:dLbls>
          <c:showLegendKey val="0"/>
          <c:showVal val="0"/>
          <c:showCatName val="0"/>
          <c:showSerName val="0"/>
          <c:showPercent val="0"/>
          <c:showBubbleSize val="0"/>
        </c:dLbls>
        <c:gapWidth val="150"/>
        <c:overlap val="100"/>
        <c:axId val="164425728"/>
        <c:axId val="164427264"/>
      </c:barChart>
      <c:catAx>
        <c:axId val="16442572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64427264"/>
        <c:crosses val="autoZero"/>
        <c:auto val="1"/>
        <c:lblAlgn val="ctr"/>
        <c:lblOffset val="100"/>
        <c:noMultiLvlLbl val="0"/>
      </c:catAx>
      <c:valAx>
        <c:axId val="164427264"/>
        <c:scaling>
          <c:orientation val="minMax"/>
          <c:max val="100"/>
        </c:scaling>
        <c:delete val="1"/>
        <c:axPos val="b"/>
        <c:numFmt formatCode="0" sourceLinked="1"/>
        <c:majorTickMark val="out"/>
        <c:minorTickMark val="none"/>
        <c:tickLblPos val="nextTo"/>
        <c:crossAx val="164425728"/>
        <c:crosses val="autoZero"/>
        <c:crossBetween val="between"/>
        <c:majorUnit val="10"/>
      </c:valAx>
      <c:spPr>
        <a:noFill/>
        <a:ln>
          <a:noFill/>
        </a:ln>
        <a:effectLst/>
      </c:spPr>
    </c:plotArea>
    <c:legend>
      <c:legendPos val="b"/>
      <c:layout>
        <c:manualLayout>
          <c:xMode val="edge"/>
          <c:yMode val="edge"/>
          <c:x val="8.5048038229606021E-2"/>
          <c:y val="0.16538388671511731"/>
          <c:w val="0.89999990864651591"/>
          <c:h val="5.57446972324999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2156134066715"/>
          <c:y val="0.31843375910534072"/>
          <c:w val="0.87269104068975534"/>
          <c:h val="0.59484413907138978"/>
        </c:manualLayout>
      </c:layout>
      <c:barChart>
        <c:barDir val="bar"/>
        <c:grouping val="stacked"/>
        <c:varyColors val="0"/>
        <c:ser>
          <c:idx val="0"/>
          <c:order val="0"/>
          <c:tx>
            <c:strRef>
              <c:f>Sheet1!$B$1</c:f>
              <c:strCache>
                <c:ptCount val="1"/>
                <c:pt idx="0">
                  <c:v>Teigiamas vertinimas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2021 m.</c:v>
                </c:pt>
                <c:pt idx="1">
                  <c:v>2019 m.</c:v>
                </c:pt>
                <c:pt idx="2">
                  <c:v>2017 m.</c:v>
                </c:pt>
              </c:strCache>
            </c:strRef>
          </c:cat>
          <c:val>
            <c:numRef>
              <c:f>Sheet1!$B$2:$B$4</c:f>
              <c:numCache>
                <c:formatCode>0</c:formatCode>
                <c:ptCount val="3"/>
                <c:pt idx="0">
                  <c:v>49.309664694280073</c:v>
                </c:pt>
                <c:pt idx="1">
                  <c:v>49</c:v>
                </c:pt>
                <c:pt idx="2">
                  <c:v>42</c:v>
                </c:pt>
              </c:numCache>
            </c:numRef>
          </c:val>
          <c:extLst>
            <c:ext xmlns:c16="http://schemas.microsoft.com/office/drawing/2014/chart" uri="{C3380CC4-5D6E-409C-BE32-E72D297353CC}">
              <c16:uniqueId val="{00000000-FA88-45D6-882F-415E3C415C8F}"/>
            </c:ext>
          </c:extLst>
        </c:ser>
        <c:ser>
          <c:idx val="1"/>
          <c:order val="1"/>
          <c:tx>
            <c:strRef>
              <c:f>Sheet1!$C$1</c:f>
              <c:strCache>
                <c:ptCount val="1"/>
                <c:pt idx="0">
                  <c:v>Neutralus vertinimas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2021 m.</c:v>
                </c:pt>
                <c:pt idx="1">
                  <c:v>2019 m.</c:v>
                </c:pt>
                <c:pt idx="2">
                  <c:v>2017 m.</c:v>
                </c:pt>
              </c:strCache>
            </c:strRef>
          </c:cat>
          <c:val>
            <c:numRef>
              <c:f>Sheet1!$C$2:$C$4</c:f>
              <c:numCache>
                <c:formatCode>0</c:formatCode>
                <c:ptCount val="3"/>
                <c:pt idx="0">
                  <c:v>40.039447731755423</c:v>
                </c:pt>
                <c:pt idx="1">
                  <c:v>34</c:v>
                </c:pt>
                <c:pt idx="2">
                  <c:v>35</c:v>
                </c:pt>
              </c:numCache>
            </c:numRef>
          </c:val>
          <c:extLst>
            <c:ext xmlns:c16="http://schemas.microsoft.com/office/drawing/2014/chart" uri="{C3380CC4-5D6E-409C-BE32-E72D297353CC}">
              <c16:uniqueId val="{00000001-FA88-45D6-882F-415E3C415C8F}"/>
            </c:ext>
          </c:extLst>
        </c:ser>
        <c:ser>
          <c:idx val="2"/>
          <c:order val="2"/>
          <c:tx>
            <c:strRef>
              <c:f>Sheet1!$D$1</c:f>
              <c:strCache>
                <c:ptCount val="1"/>
                <c:pt idx="0">
                  <c:v>Neigiamas vertinimas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2021 m.</c:v>
                </c:pt>
                <c:pt idx="1">
                  <c:v>2019 m.</c:v>
                </c:pt>
                <c:pt idx="2">
                  <c:v>2017 m.</c:v>
                </c:pt>
              </c:strCache>
            </c:strRef>
          </c:cat>
          <c:val>
            <c:numRef>
              <c:f>Sheet1!$D$2:$D$4</c:f>
              <c:numCache>
                <c:formatCode>0</c:formatCode>
                <c:ptCount val="3"/>
                <c:pt idx="0">
                  <c:v>7.1992110453648914</c:v>
                </c:pt>
                <c:pt idx="1">
                  <c:v>8</c:v>
                </c:pt>
                <c:pt idx="2">
                  <c:v>13</c:v>
                </c:pt>
              </c:numCache>
            </c:numRef>
          </c:val>
          <c:extLst>
            <c:ext xmlns:c16="http://schemas.microsoft.com/office/drawing/2014/chart" uri="{C3380CC4-5D6E-409C-BE32-E72D297353CC}">
              <c16:uniqueId val="{00000002-FA88-45D6-882F-415E3C415C8F}"/>
            </c:ext>
          </c:extLst>
        </c:ser>
        <c:ser>
          <c:idx val="3"/>
          <c:order val="3"/>
          <c:tx>
            <c:strRef>
              <c:f>Sheet1!$E$1</c:f>
              <c:strCache>
                <c:ptCount val="1"/>
                <c:pt idx="0">
                  <c:v>Negalėjo įvertinti</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2021 m.</c:v>
                </c:pt>
                <c:pt idx="1">
                  <c:v>2019 m.</c:v>
                </c:pt>
                <c:pt idx="2">
                  <c:v>2017 m.</c:v>
                </c:pt>
              </c:strCache>
            </c:strRef>
          </c:cat>
          <c:val>
            <c:numRef>
              <c:f>Sheet1!$E$2:$E$4</c:f>
              <c:numCache>
                <c:formatCode>0</c:formatCode>
                <c:ptCount val="3"/>
                <c:pt idx="0">
                  <c:v>3.4516765285996058</c:v>
                </c:pt>
                <c:pt idx="1">
                  <c:v>9</c:v>
                </c:pt>
                <c:pt idx="2">
                  <c:v>10</c:v>
                </c:pt>
              </c:numCache>
            </c:numRef>
          </c:val>
          <c:extLst>
            <c:ext xmlns:c16="http://schemas.microsoft.com/office/drawing/2014/chart" uri="{C3380CC4-5D6E-409C-BE32-E72D297353CC}">
              <c16:uniqueId val="{00000003-FA88-45D6-882F-415E3C415C8F}"/>
            </c:ext>
          </c:extLst>
        </c:ser>
        <c:dLbls>
          <c:dLblPos val="ctr"/>
          <c:showLegendKey val="0"/>
          <c:showVal val="1"/>
          <c:showCatName val="0"/>
          <c:showSerName val="0"/>
          <c:showPercent val="0"/>
          <c:showBubbleSize val="0"/>
        </c:dLbls>
        <c:gapWidth val="150"/>
        <c:overlap val="100"/>
        <c:axId val="164785536"/>
        <c:axId val="164799616"/>
      </c:barChart>
      <c:catAx>
        <c:axId val="16478553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crossAx val="164799616"/>
        <c:crosses val="autoZero"/>
        <c:auto val="1"/>
        <c:lblAlgn val="ctr"/>
        <c:lblOffset val="100"/>
        <c:noMultiLvlLbl val="0"/>
      </c:catAx>
      <c:valAx>
        <c:axId val="164799616"/>
        <c:scaling>
          <c:orientation val="minMax"/>
          <c:max val="100"/>
        </c:scaling>
        <c:delete val="1"/>
        <c:axPos val="t"/>
        <c:numFmt formatCode="0" sourceLinked="1"/>
        <c:majorTickMark val="out"/>
        <c:minorTickMark val="none"/>
        <c:tickLblPos val="nextTo"/>
        <c:crossAx val="164785536"/>
        <c:crosses val="autoZero"/>
        <c:crossBetween val="between"/>
      </c:valAx>
      <c:spPr>
        <a:noFill/>
        <a:ln>
          <a:noFill/>
        </a:ln>
        <a:effectLst/>
      </c:spPr>
    </c:plotArea>
    <c:legend>
      <c:legendPos val="b"/>
      <c:layout>
        <c:manualLayout>
          <c:xMode val="edge"/>
          <c:yMode val="edge"/>
          <c:x val="0.12662899033474659"/>
          <c:y val="4.5392171730760766E-2"/>
          <c:w val="0.86061419350131552"/>
          <c:h val="0.2508701745975060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Visiškai sutinku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Vyrai yra geresni vairuotojai nei moterys </c:v>
                </c:pt>
                <c:pt idx="1">
                  <c:v>Moteris turi prisižiūrėti save ir būdama namuose – atrodyti pasitempusi, būti pasidažiusi ir gražiai apsirengusi 
</c:v>
                </c:pt>
                <c:pt idx="2">
                  <c:v>Vyras privalo būti pagrindiniu šeimos maitintoju – uždirbti ir išlaikyti šeimą </c:v>
                </c:pt>
                <c:pt idx="3">
                  <c:v>Moteris turi siekti visuomet būti seksualia ir patrauklia (gražiai rengtis, prisižiūrėti save, būti pasidažiusi ar pan.)</c:v>
                </c:pt>
                <c:pt idx="4">
                  <c:v>Normalu, kad žiniasklaidoje ir reklamose moterys žymiai dažniau seksualizuojamos, vaizduojamos apnuogintos</c:v>
                </c:pt>
                <c:pt idx="5">
                  <c:v>Moterų ir vyrų lygybė prie gero neprives</c:v>
                </c:pt>
                <c:pt idx="6">
                  <c:v>Keistai atrodo vyrai, kurie gamina valgyti, skalbia, tvarko namus </c:v>
                </c:pt>
              </c:strCache>
            </c:strRef>
          </c:cat>
          <c:val>
            <c:numRef>
              <c:f>Sheet1!$B$2:$B$8</c:f>
              <c:numCache>
                <c:formatCode>0</c:formatCode>
                <c:ptCount val="7"/>
                <c:pt idx="0">
                  <c:v>6</c:v>
                </c:pt>
                <c:pt idx="1">
                  <c:v>5.3254437869822491</c:v>
                </c:pt>
                <c:pt idx="2">
                  <c:v>4.9309664694280082</c:v>
                </c:pt>
                <c:pt idx="3">
                  <c:v>4.8323471400394471</c:v>
                </c:pt>
                <c:pt idx="4">
                  <c:v>3.2544378698224854</c:v>
                </c:pt>
                <c:pt idx="5">
                  <c:v>3</c:v>
                </c:pt>
                <c:pt idx="6">
                  <c:v>1.2820512820512819</c:v>
                </c:pt>
              </c:numCache>
            </c:numRef>
          </c:val>
          <c:extLst>
            <c:ext xmlns:c16="http://schemas.microsoft.com/office/drawing/2014/chart" uri="{C3380CC4-5D6E-409C-BE32-E72D297353CC}">
              <c16:uniqueId val="{00000000-DAAE-4381-93D6-EA7A1F454C0D}"/>
            </c:ext>
          </c:extLst>
        </c:ser>
        <c:ser>
          <c:idx val="1"/>
          <c:order val="1"/>
          <c:tx>
            <c:strRef>
              <c:f>Sheet1!$C$1</c:f>
              <c:strCache>
                <c:ptCount val="1"/>
                <c:pt idx="0">
                  <c:v>Sutinku</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Vyrai yra geresni vairuotojai nei moterys </c:v>
                </c:pt>
                <c:pt idx="1">
                  <c:v>Moteris turi prisižiūrėti save ir būdama namuose – atrodyti pasitempusi, būti pasidažiusi ir gražiai apsirengusi 
</c:v>
                </c:pt>
                <c:pt idx="2">
                  <c:v>Vyras privalo būti pagrindiniu šeimos maitintoju – uždirbti ir išlaikyti šeimą </c:v>
                </c:pt>
                <c:pt idx="3">
                  <c:v>Moteris turi siekti visuomet būti seksualia ir patrauklia (gražiai rengtis, prisižiūrėti save, būti pasidažiusi ar pan.)</c:v>
                </c:pt>
                <c:pt idx="4">
                  <c:v>Normalu, kad žiniasklaidoje ir reklamose moterys žymiai dažniau seksualizuojamos, vaizduojamos apnuogintos</c:v>
                </c:pt>
                <c:pt idx="5">
                  <c:v>Moterų ir vyrų lygybė prie gero neprives</c:v>
                </c:pt>
                <c:pt idx="6">
                  <c:v>Keistai atrodo vyrai, kurie gamina valgyti, skalbia, tvarko namus </c:v>
                </c:pt>
              </c:strCache>
            </c:strRef>
          </c:cat>
          <c:val>
            <c:numRef>
              <c:f>Sheet1!$C$2:$C$8</c:f>
              <c:numCache>
                <c:formatCode>0</c:formatCode>
                <c:ptCount val="7"/>
                <c:pt idx="0">
                  <c:v>17</c:v>
                </c:pt>
                <c:pt idx="1">
                  <c:v>22.090729783037474</c:v>
                </c:pt>
                <c:pt idx="2">
                  <c:v>15.877712031558186</c:v>
                </c:pt>
                <c:pt idx="3">
                  <c:v>22.781065088757398</c:v>
                </c:pt>
                <c:pt idx="4">
                  <c:v>13.510848126232741</c:v>
                </c:pt>
                <c:pt idx="5">
                  <c:v>6</c:v>
                </c:pt>
                <c:pt idx="6">
                  <c:v>4.3392504930966469</c:v>
                </c:pt>
              </c:numCache>
            </c:numRef>
          </c:val>
          <c:extLst>
            <c:ext xmlns:c16="http://schemas.microsoft.com/office/drawing/2014/chart" uri="{C3380CC4-5D6E-409C-BE32-E72D297353CC}">
              <c16:uniqueId val="{00000001-DAAE-4381-93D6-EA7A1F454C0D}"/>
            </c:ext>
          </c:extLst>
        </c:ser>
        <c:ser>
          <c:idx val="2"/>
          <c:order val="2"/>
          <c:tx>
            <c:strRef>
              <c:f>Sheet1!$D$1</c:f>
              <c:strCache>
                <c:ptCount val="1"/>
                <c:pt idx="0">
                  <c:v>Nei sutinku nei nesutinku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Vyrai yra geresni vairuotojai nei moterys </c:v>
                </c:pt>
                <c:pt idx="1">
                  <c:v>Moteris turi prisižiūrėti save ir būdama namuose – atrodyti pasitempusi, būti pasidažiusi ir gražiai apsirengusi 
</c:v>
                </c:pt>
                <c:pt idx="2">
                  <c:v>Vyras privalo būti pagrindiniu šeimos maitintoju – uždirbti ir išlaikyti šeimą </c:v>
                </c:pt>
                <c:pt idx="3">
                  <c:v>Moteris turi siekti visuomet būti seksualia ir patrauklia (gražiai rengtis, prisižiūrėti save, būti pasidažiusi ar pan.)</c:v>
                </c:pt>
                <c:pt idx="4">
                  <c:v>Normalu, kad žiniasklaidoje ir reklamose moterys žymiai dažniau seksualizuojamos, vaizduojamos apnuogintos</c:v>
                </c:pt>
                <c:pt idx="5">
                  <c:v>Moterų ir vyrų lygybė prie gero neprives</c:v>
                </c:pt>
                <c:pt idx="6">
                  <c:v>Keistai atrodo vyrai, kurie gamina valgyti, skalbia, tvarko namus </c:v>
                </c:pt>
              </c:strCache>
            </c:strRef>
          </c:cat>
          <c:val>
            <c:numRef>
              <c:f>Sheet1!$D$2:$D$8</c:f>
              <c:numCache>
                <c:formatCode>0</c:formatCode>
                <c:ptCount val="7"/>
                <c:pt idx="0">
                  <c:v>37</c:v>
                </c:pt>
                <c:pt idx="1">
                  <c:v>37.475345167652861</c:v>
                </c:pt>
                <c:pt idx="2">
                  <c:v>37.475345167652861</c:v>
                </c:pt>
                <c:pt idx="3">
                  <c:v>35.700197238658774</c:v>
                </c:pt>
                <c:pt idx="4">
                  <c:v>30.670611439842212</c:v>
                </c:pt>
                <c:pt idx="5">
                  <c:v>30</c:v>
                </c:pt>
                <c:pt idx="6">
                  <c:v>14.398422090729785</c:v>
                </c:pt>
              </c:numCache>
            </c:numRef>
          </c:val>
          <c:extLst>
            <c:ext xmlns:c16="http://schemas.microsoft.com/office/drawing/2014/chart" uri="{C3380CC4-5D6E-409C-BE32-E72D297353CC}">
              <c16:uniqueId val="{00000002-DAAE-4381-93D6-EA7A1F454C0D}"/>
            </c:ext>
          </c:extLst>
        </c:ser>
        <c:ser>
          <c:idx val="3"/>
          <c:order val="3"/>
          <c:tx>
            <c:strRef>
              <c:f>Sheet1!$E$1</c:f>
              <c:strCache>
                <c:ptCount val="1"/>
                <c:pt idx="0">
                  <c:v>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Vyrai yra geresni vairuotojai nei moterys </c:v>
                </c:pt>
                <c:pt idx="1">
                  <c:v>Moteris turi prisižiūrėti save ir būdama namuose – atrodyti pasitempusi, būti pasidažiusi ir gražiai apsirengusi 
</c:v>
                </c:pt>
                <c:pt idx="2">
                  <c:v>Vyras privalo būti pagrindiniu šeimos maitintoju – uždirbti ir išlaikyti šeimą </c:v>
                </c:pt>
                <c:pt idx="3">
                  <c:v>Moteris turi siekti visuomet būti seksualia ir patrauklia (gražiai rengtis, prisižiūrėti save, būti pasidažiusi ar pan.)</c:v>
                </c:pt>
                <c:pt idx="4">
                  <c:v>Normalu, kad žiniasklaidoje ir reklamose moterys žymiai dažniau seksualizuojamos, vaizduojamos apnuogintos</c:v>
                </c:pt>
                <c:pt idx="5">
                  <c:v>Moterų ir vyrų lygybė prie gero neprives</c:v>
                </c:pt>
                <c:pt idx="6">
                  <c:v>Keistai atrodo vyrai, kurie gamina valgyti, skalbia, tvarko namus </c:v>
                </c:pt>
              </c:strCache>
            </c:strRef>
          </c:cat>
          <c:val>
            <c:numRef>
              <c:f>Sheet1!$E$2:$E$8</c:f>
              <c:numCache>
                <c:formatCode>0</c:formatCode>
                <c:ptCount val="7"/>
                <c:pt idx="0">
                  <c:v>25</c:v>
                </c:pt>
                <c:pt idx="1">
                  <c:v>19.230769230769234</c:v>
                </c:pt>
                <c:pt idx="2">
                  <c:v>27.218934911242602</c:v>
                </c:pt>
                <c:pt idx="3">
                  <c:v>21.499013806706113</c:v>
                </c:pt>
                <c:pt idx="4">
                  <c:v>27.810650887573964</c:v>
                </c:pt>
                <c:pt idx="5">
                  <c:v>26</c:v>
                </c:pt>
                <c:pt idx="6">
                  <c:v>37.672583826429978</c:v>
                </c:pt>
              </c:numCache>
            </c:numRef>
          </c:val>
          <c:extLst>
            <c:ext xmlns:c16="http://schemas.microsoft.com/office/drawing/2014/chart" uri="{C3380CC4-5D6E-409C-BE32-E72D297353CC}">
              <c16:uniqueId val="{00000004-DAAE-4381-93D6-EA7A1F454C0D}"/>
            </c:ext>
          </c:extLst>
        </c:ser>
        <c:ser>
          <c:idx val="4"/>
          <c:order val="4"/>
          <c:tx>
            <c:strRef>
              <c:f>Sheet1!$F$1</c:f>
              <c:strCache>
                <c:ptCount val="1"/>
                <c:pt idx="0">
                  <c:v>Visiškai nesutinku</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Vyrai yra geresni vairuotojai nei moterys </c:v>
                </c:pt>
                <c:pt idx="1">
                  <c:v>Moteris turi prisižiūrėti save ir būdama namuose – atrodyti pasitempusi, būti pasidažiusi ir gražiai apsirengusi 
</c:v>
                </c:pt>
                <c:pt idx="2">
                  <c:v>Vyras privalo būti pagrindiniu šeimos maitintoju – uždirbti ir išlaikyti šeimą </c:v>
                </c:pt>
                <c:pt idx="3">
                  <c:v>Moteris turi siekti visuomet būti seksualia ir patrauklia (gražiai rengtis, prisižiūrėti save, būti pasidažiusi ar pan.)</c:v>
                </c:pt>
                <c:pt idx="4">
                  <c:v>Normalu, kad žiniasklaidoje ir reklamose moterys žymiai dažniau seksualizuojamos, vaizduojamos apnuogintos</c:v>
                </c:pt>
                <c:pt idx="5">
                  <c:v>Moterų ir vyrų lygybė prie gero neprives</c:v>
                </c:pt>
                <c:pt idx="6">
                  <c:v>Keistai atrodo vyrai, kurie gamina valgyti, skalbia, tvarko namus </c:v>
                </c:pt>
              </c:strCache>
            </c:strRef>
          </c:cat>
          <c:val>
            <c:numRef>
              <c:f>Sheet1!$F$2:$F$8</c:f>
              <c:numCache>
                <c:formatCode>0</c:formatCode>
                <c:ptCount val="7"/>
                <c:pt idx="0">
                  <c:v>15</c:v>
                </c:pt>
                <c:pt idx="1">
                  <c:v>15.877712031558186</c:v>
                </c:pt>
                <c:pt idx="2">
                  <c:v>14.497041420118343</c:v>
                </c:pt>
                <c:pt idx="3">
                  <c:v>15.187376725838265</c:v>
                </c:pt>
                <c:pt idx="4">
                  <c:v>24.753451676528599</c:v>
                </c:pt>
                <c:pt idx="5">
                  <c:v>35</c:v>
                </c:pt>
                <c:pt idx="6">
                  <c:v>42.307692307692307</c:v>
                </c:pt>
              </c:numCache>
            </c:numRef>
          </c:val>
          <c:extLst>
            <c:ext xmlns:c16="http://schemas.microsoft.com/office/drawing/2014/chart" uri="{C3380CC4-5D6E-409C-BE32-E72D297353CC}">
              <c16:uniqueId val="{00000007-DAAE-4381-93D6-EA7A1F454C0D}"/>
            </c:ext>
          </c:extLst>
        </c:ser>
        <c:dLbls>
          <c:dLblPos val="ctr"/>
          <c:showLegendKey val="0"/>
          <c:showVal val="1"/>
          <c:showCatName val="0"/>
          <c:showSerName val="0"/>
          <c:showPercent val="0"/>
          <c:showBubbleSize val="0"/>
        </c:dLbls>
        <c:gapWidth val="150"/>
        <c:overlap val="100"/>
        <c:axId val="164509184"/>
        <c:axId val="164510720"/>
      </c:barChart>
      <c:catAx>
        <c:axId val="1645091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crossAx val="164510720"/>
        <c:crosses val="autoZero"/>
        <c:auto val="1"/>
        <c:lblAlgn val="ctr"/>
        <c:lblOffset val="100"/>
        <c:noMultiLvlLbl val="0"/>
      </c:catAx>
      <c:valAx>
        <c:axId val="164510720"/>
        <c:scaling>
          <c:orientation val="minMax"/>
          <c:max val="100"/>
          <c:min val="0"/>
        </c:scaling>
        <c:delete val="1"/>
        <c:axPos val="t"/>
        <c:numFmt formatCode="0" sourceLinked="1"/>
        <c:majorTickMark val="out"/>
        <c:minorTickMark val="none"/>
        <c:tickLblPos val="nextTo"/>
        <c:crossAx val="1645091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lt-LT"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252C2C4-F258-4EDD-ADEC-4DA4E277B833}" type="datetimeFigureOut">
              <a:rPr lang="lt-LT" smtClean="0"/>
              <a:t>2021-11-08</a:t>
            </a:fld>
            <a:endParaRPr lang="lt-LT"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lt-LT"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1E03658-02AD-4D7E-995B-8F528EE30F96}" type="slidenum">
              <a:rPr lang="lt-LT" smtClean="0"/>
              <a:t>‹#›</a:t>
            </a:fld>
            <a:endParaRPr lang="lt-LT" dirty="0"/>
          </a:p>
        </p:txBody>
      </p:sp>
    </p:spTree>
    <p:extLst>
      <p:ext uri="{BB962C8B-B14F-4D97-AF65-F5344CB8AC3E}">
        <p14:creationId xmlns:p14="http://schemas.microsoft.com/office/powerpoint/2010/main" val="7238020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t-LT"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1D56536-7B96-42CE-9B6D-FA15B6D85CA7}" type="datetimeFigureOut">
              <a:rPr lang="lt-LT" smtClean="0"/>
              <a:t>2021-11-08</a:t>
            </a:fld>
            <a:endParaRPr lang="lt-LT"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t-LT"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t-LT"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4A44A83-B917-47C9-AE06-88D76CC8E3B6}" type="slidenum">
              <a:rPr lang="lt-LT" smtClean="0"/>
              <a:t>‹#›</a:t>
            </a:fld>
            <a:endParaRPr lang="lt-LT" dirty="0"/>
          </a:p>
        </p:txBody>
      </p:sp>
    </p:spTree>
    <p:extLst>
      <p:ext uri="{BB962C8B-B14F-4D97-AF65-F5344CB8AC3E}">
        <p14:creationId xmlns:p14="http://schemas.microsoft.com/office/powerpoint/2010/main" val="421265929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77291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15672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774096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557879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968134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581631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897977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154778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919563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663844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79501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231676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75248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54282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87292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9191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83650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2114098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348161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4197007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cid:image001.jpg@01CAE225.00E1DD30" TargetMode="External"/><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3.wdp"/></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4.wdp"/></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5.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6.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4.wdp"/></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5.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6.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4.wdp"/></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5.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6.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3.wdp"/></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4.wdp"/></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5.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5.xml"/><Relationship Id="rId5" Type="http://schemas.openxmlformats.org/officeDocument/2006/relationships/image" Target="../media/image6.png"/><Relationship Id="rId4" Type="http://schemas.microsoft.com/office/2007/relationships/hdphoto" Target="../media/hdphoto6.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3.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4.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5.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6.xml"/><Relationship Id="rId5" Type="http://schemas.openxmlformats.org/officeDocument/2006/relationships/image" Target="../media/image6.png"/><Relationship Id="rId4" Type="http://schemas.microsoft.com/office/2007/relationships/hdphoto" Target="../media/hdphoto6.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Master" Target="../slideMasters/slideMaster7.xml"/><Relationship Id="rId5" Type="http://schemas.openxmlformats.org/officeDocument/2006/relationships/image" Target="../media/image6.png"/><Relationship Id="rId4" Type="http://schemas.microsoft.com/office/2007/relationships/hdphoto" Target="../media/hdphoto3.wdp"/></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Master" Target="../slideMasters/slideMaster7.xml"/><Relationship Id="rId5" Type="http://schemas.openxmlformats.org/officeDocument/2006/relationships/image" Target="../media/image6.png"/><Relationship Id="rId4" Type="http://schemas.microsoft.com/office/2007/relationships/hdphoto" Target="../media/hdphoto4.wdp"/></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Master" Target="../slideMasters/slideMaster7.xml"/><Relationship Id="rId5" Type="http://schemas.openxmlformats.org/officeDocument/2006/relationships/image" Target="../media/image6.png"/><Relationship Id="rId4" Type="http://schemas.microsoft.com/office/2007/relationships/hdphoto" Target="../media/hdphoto5.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7.xml"/><Relationship Id="rId5" Type="http://schemas.openxmlformats.org/officeDocument/2006/relationships/image" Target="../media/image6.png"/><Relationship Id="rId4" Type="http://schemas.microsoft.com/office/2007/relationships/hdphoto" Target="../media/hdphoto6.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užsakovas</a:t>
            </a:r>
          </a:p>
        </p:txBody>
      </p:sp>
      <p:pic>
        <p:nvPicPr>
          <p:cNvPr id="9" name="Picture 8" descr="ESOMAR_Member"/>
          <p:cNvPicPr>
            <a:picLocks noChangeAspect="1" noChangeArrowheads="1"/>
          </p:cNvPicPr>
          <p:nvPr userDrawn="1"/>
        </p:nvPicPr>
        <p:blipFill>
          <a:blip r:embed="rId2" r:link="rId3" cstate="print">
            <a:grayscl/>
            <a:extLst>
              <a:ext uri="{28A0092B-C50C-407E-A947-70E740481C1C}">
                <a14:useLocalDpi xmlns:a14="http://schemas.microsoft.com/office/drawing/2010/main" val="0"/>
              </a:ext>
            </a:extLst>
          </a:blip>
          <a:srcRect/>
          <a:stretch>
            <a:fillRect/>
          </a:stretch>
        </p:blipFill>
        <p:spPr bwMode="auto">
          <a:xfrm>
            <a:off x="1175657" y="5966856"/>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spTree>
    <p:extLst>
      <p:ext uri="{BB962C8B-B14F-4D97-AF65-F5344CB8AC3E}">
        <p14:creationId xmlns:p14="http://schemas.microsoft.com/office/powerpoint/2010/main" val="75736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356542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D591D15D-A037-4352-99DB-9D70582147C5}"/>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6043933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4222535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68F04E8F-7E5A-4C8F-BE0F-92D694407FAF}"/>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22583077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59207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88154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2849366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558197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1671643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301978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METODIKA</a:t>
            </a:r>
          </a:p>
        </p:txBody>
      </p:sp>
    </p:spTree>
    <p:extLst>
      <p:ext uri="{BB962C8B-B14F-4D97-AF65-F5344CB8AC3E}">
        <p14:creationId xmlns:p14="http://schemas.microsoft.com/office/powerpoint/2010/main" val="2888618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7F17479E-5977-410A-879B-A146270B8BA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8432527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697917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DC0751CB-C22F-492C-BC1D-16E61F97DFD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5915555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1912528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401911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2037146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077001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21864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BENDRA INFORMACIJA</a:t>
            </a:r>
          </a:p>
        </p:txBody>
      </p:sp>
    </p:spTree>
    <p:extLst>
      <p:ext uri="{BB962C8B-B14F-4D97-AF65-F5344CB8AC3E}">
        <p14:creationId xmlns:p14="http://schemas.microsoft.com/office/powerpoint/2010/main" val="1229856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2ADA743A-155C-4D9F-8508-59855680517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46607811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REZULTATAI</a:t>
            </a:r>
          </a:p>
        </p:txBody>
      </p:sp>
    </p:spTree>
    <p:extLst>
      <p:ext uri="{BB962C8B-B14F-4D97-AF65-F5344CB8AC3E}">
        <p14:creationId xmlns:p14="http://schemas.microsoft.com/office/powerpoint/2010/main" val="1631126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1950276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162023941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3548765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898409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4217952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4003799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a:t>
            </a:r>
          </a:p>
        </p:txBody>
      </p:sp>
    </p:spTree>
    <p:extLst>
      <p:ext uri="{BB962C8B-B14F-4D97-AF65-F5344CB8AC3E}">
        <p14:creationId xmlns:p14="http://schemas.microsoft.com/office/powerpoint/2010/main" val="2843906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2314979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3517743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D1F19687-68F8-413B-9CF3-1CD149516D4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01330451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APIBENDRINIMAS</a:t>
            </a:r>
          </a:p>
        </p:txBody>
      </p:sp>
    </p:spTree>
    <p:extLst>
      <p:ext uri="{BB962C8B-B14F-4D97-AF65-F5344CB8AC3E}">
        <p14:creationId xmlns:p14="http://schemas.microsoft.com/office/powerpoint/2010/main" val="1245043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3817226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41C80CCD-2089-4D36-97D5-785B726CB74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54682828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723205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48882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2616964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129799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569159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4943622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A3A6141C-8F1B-41A8-B2A3-A4F88B0B6D1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95111846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917485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švad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lumMod val="75000"/>
              <a:alpha val="95000"/>
            </a:schemeClr>
          </a:solidFill>
        </p:spPr>
        <p:txBody>
          <a:bodyPr wrap="square" rtlCol="0" anchor="ctr">
            <a:noAutofit/>
          </a:bodyPr>
          <a:lstStyle/>
          <a:p>
            <a:r>
              <a:rPr lang="lt-LT" sz="2800" b="1" dirty="0">
                <a:solidFill>
                  <a:schemeClr val="accent2"/>
                </a:solidFill>
                <a:latin typeface="Microsoft YaHei UI Light" panose="020B0502040204020203" pitchFamily="34" charset="-122"/>
                <a:ea typeface="Microsoft YaHei UI Light" panose="020B0502040204020203" pitchFamily="34" charset="-122"/>
              </a:rPr>
              <a:t>	IŠVADOS</a:t>
            </a:r>
          </a:p>
        </p:txBody>
      </p:sp>
    </p:spTree>
    <p:extLst>
      <p:ext uri="{BB962C8B-B14F-4D97-AF65-F5344CB8AC3E}">
        <p14:creationId xmlns:p14="http://schemas.microsoft.com/office/powerpoint/2010/main" val="1393005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A8F8D935-C099-4681-A289-0B6F5BF02AD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54434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1150560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2901655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38429044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223704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13819293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6406123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D1F19687-68F8-413B-9CF3-1CD149516D4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prstClr val="white"/>
              </a:solidFill>
            </a:endParaRPr>
          </a:p>
        </p:txBody>
      </p:sp>
    </p:spTree>
    <p:extLst>
      <p:ext uri="{BB962C8B-B14F-4D97-AF65-F5344CB8AC3E}">
        <p14:creationId xmlns:p14="http://schemas.microsoft.com/office/powerpoint/2010/main" val="322028257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1455711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41C80CCD-2089-4D36-97D5-785B726CB74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prstClr val="white"/>
              </a:solidFill>
            </a:endParaRPr>
          </a:p>
        </p:txBody>
      </p:sp>
    </p:spTree>
    <p:extLst>
      <p:ext uri="{BB962C8B-B14F-4D97-AF65-F5344CB8AC3E}">
        <p14:creationId xmlns:p14="http://schemas.microsoft.com/office/powerpoint/2010/main" val="302907325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
        <p:nvSpPr>
          <p:cNvPr id="7" name="Rectangle 6">
            <a:extLst>
              <a:ext uri="{FF2B5EF4-FFF2-40B4-BE49-F238E27FC236}">
                <a16:creationId xmlns:a16="http://schemas.microsoft.com/office/drawing/2014/main" id="{8ED7C250-B34E-4BDA-A6EC-087451A77D6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5884436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19095113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dirty="0">
                <a:solidFill>
                  <a:prstClr val="white">
                    <a:lumMod val="50000"/>
                  </a:prstClr>
                </a:solidFill>
                <a:ea typeface="Microsoft YaHei UI Light" panose="020B0502040204020203" pitchFamily="34" charset="-122"/>
              </a:rPr>
              <a:t>AČIŪ</a:t>
            </a:r>
            <a:r>
              <a:rPr lang="lt-LT" sz="2800" b="1" dirty="0">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9817187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431202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dirty="0">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39220189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Išvados">
    <p:bg>
      <p:bgRef idx="1001">
        <a:schemeClr val="bg1"/>
      </p:bgRef>
    </p:bg>
    <p:spTree>
      <p:nvGrpSpPr>
        <p:cNvPr id="1" name=""/>
        <p:cNvGrpSpPr/>
        <p:nvPr/>
      </p:nvGrpSpPr>
      <p:grpSpPr>
        <a:xfrm>
          <a:off x="0" y="0"/>
          <a:ext cx="0" cy="0"/>
          <a:chOff x="0" y="0"/>
          <a:chExt cx="0" cy="0"/>
        </a:xfrm>
      </p:grpSpPr>
      <p:pic>
        <p:nvPicPr>
          <p:cNvPr id="16486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5" name="Picture 4">
            <a:extLst>
              <a:ext uri="{FF2B5EF4-FFF2-40B4-BE49-F238E27FC236}">
                <a16:creationId xmlns:a16="http://schemas.microsoft.com/office/drawing/2014/main" id="{06022C4F-B578-4843-AD10-1F6D881B30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8" name="TextBox 7">
            <a:extLst>
              <a:ext uri="{FF2B5EF4-FFF2-40B4-BE49-F238E27FC236}">
                <a16:creationId xmlns:a16="http://schemas.microsoft.com/office/drawing/2014/main" id="{CB137F68-EE8E-47BF-BBE1-E345ED021CF9}"/>
              </a:ext>
            </a:extLst>
          </p:cNvPr>
          <p:cNvSpPr txBox="1"/>
          <p:nvPr userDrawn="1"/>
        </p:nvSpPr>
        <p:spPr>
          <a:xfrm>
            <a:off x="-1" y="3875308"/>
            <a:ext cx="12192001" cy="1451429"/>
          </a:xfrm>
          <a:prstGeom prst="rect">
            <a:avLst/>
          </a:prstGeom>
          <a:solidFill>
            <a:srgbClr val="FFFFFF">
              <a:alpha val="94902"/>
            </a:srgbClr>
          </a:solidFill>
        </p:spPr>
        <p:txBody>
          <a:bodyPr wrap="square" rtlCol="0" anchor="ctr">
            <a:noAutofit/>
          </a:bodyPr>
          <a:lstStyle/>
          <a:p>
            <a:r>
              <a:rPr lang="lt-LT" sz="2800" b="1">
                <a:solidFill>
                  <a:srgbClr val="1AB1AF"/>
                </a:solidFill>
                <a:ea typeface="Microsoft YaHei UI Light" panose="020B0502040204020203" pitchFamily="34" charset="-122"/>
              </a:rPr>
              <a:t>	IŠVADOS</a:t>
            </a:r>
            <a:endParaRPr lang="lt-LT" sz="2800" b="1" dirty="0">
              <a:solidFill>
                <a:srgbClr val="1AB1AF"/>
              </a:solidFill>
              <a:ea typeface="Microsoft YaHei UI Light" panose="020B0502040204020203" pitchFamily="34" charset="-122"/>
            </a:endParaRPr>
          </a:p>
        </p:txBody>
      </p:sp>
    </p:spTree>
    <p:extLst>
      <p:ext uri="{BB962C8B-B14F-4D97-AF65-F5344CB8AC3E}">
        <p14:creationId xmlns:p14="http://schemas.microsoft.com/office/powerpoint/2010/main" val="397012287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
        <p:nvSpPr>
          <p:cNvPr id="10" name="Rectangle 9">
            <a:extLst>
              <a:ext uri="{FF2B5EF4-FFF2-40B4-BE49-F238E27FC236}">
                <a16:creationId xmlns:a16="http://schemas.microsoft.com/office/drawing/2014/main" id="{D98C16B0-1229-4D98-A205-67C9B5FD736A}"/>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09268509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indent="0" algn="l" defTabSz="538163">
              <a:tabLst/>
            </a:pPr>
            <a:r>
              <a:rPr lang="lt-LT" sz="2800" b="1" dirty="0">
                <a:solidFill>
                  <a:schemeClr val="accent2"/>
                </a:solidFill>
                <a:latin typeface="Microsoft YaHei UI Light" panose="020B0502040204020203" pitchFamily="34" charset="-122"/>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84257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cxnSp>
        <p:nvCxnSpPr>
          <p:cNvPr id="12" name="Straight Connector 11"/>
          <p:cNvCxnSpPr/>
          <p:nvPr userDrawn="1"/>
        </p:nvCxnSpPr>
        <p:spPr>
          <a:xfrm>
            <a:off x="7579867" y="2321343"/>
            <a:ext cx="0" cy="3513282"/>
          </a:xfrm>
          <a:prstGeom prst="line">
            <a:avLst/>
          </a:prstGeom>
          <a:ln/>
        </p:spPr>
        <p:style>
          <a:lnRef idx="1">
            <a:schemeClr val="accent3"/>
          </a:lnRef>
          <a:fillRef idx="0">
            <a:schemeClr val="accent3"/>
          </a:fillRef>
          <a:effectRef idx="0">
            <a:schemeClr val="accent3"/>
          </a:effectRef>
          <a:fontRef idx="minor">
            <a:schemeClr val="tx1"/>
          </a:fontRef>
        </p:style>
      </p:cxnSp>
      <p:grpSp>
        <p:nvGrpSpPr>
          <p:cNvPr id="3" name="Group 2">
            <a:extLst>
              <a:ext uri="{FF2B5EF4-FFF2-40B4-BE49-F238E27FC236}">
                <a16:creationId xmlns:a16="http://schemas.microsoft.com/office/drawing/2014/main" id="{C5E4CF5D-BBA5-4D68-8339-120C8CA99054}"/>
              </a:ext>
            </a:extLst>
          </p:cNvPr>
          <p:cNvGrpSpPr/>
          <p:nvPr userDrawn="1"/>
        </p:nvGrpSpPr>
        <p:grpSpPr>
          <a:xfrm>
            <a:off x="8072807" y="3496012"/>
            <a:ext cx="3081413" cy="2049887"/>
            <a:chOff x="8072807" y="3384973"/>
            <a:chExt cx="3081413" cy="2049887"/>
          </a:xfrm>
        </p:grpSpPr>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grpSp>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328014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pn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pn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7.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t>‹#›</a:t>
            </a:fld>
            <a:endParaRPr lang="lt-LT" dirty="0"/>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t>2021-11-08</a:t>
            </a:fld>
            <a:endParaRPr lang="lt-LT" dirty="0"/>
          </a:p>
        </p:txBody>
      </p:sp>
    </p:spTree>
    <p:extLst>
      <p:ext uri="{BB962C8B-B14F-4D97-AF65-F5344CB8AC3E}">
        <p14:creationId xmlns:p14="http://schemas.microsoft.com/office/powerpoint/2010/main" val="4046798331"/>
      </p:ext>
    </p:extLst>
  </p:cSld>
  <p:clrMap bg1="lt1" tx1="dk1" bg2="lt2" tx2="dk2" accent1="accent1" accent2="accent2" accent3="accent3" accent4="accent4" accent5="accent5" accent6="accent6" hlink="hlink" folHlink="folHlink"/>
  <p:sldLayoutIdLst>
    <p:sldLayoutId id="2147483654" r:id="rId1"/>
    <p:sldLayoutId id="2147483696" r:id="rId2"/>
    <p:sldLayoutId id="2147483697" r:id="rId3"/>
    <p:sldLayoutId id="2147483698" r:id="rId4"/>
    <p:sldLayoutId id="2147483699" r:id="rId5"/>
    <p:sldLayoutId id="2147483652" r:id="rId6"/>
    <p:sldLayoutId id="2147483701" r:id="rId7"/>
    <p:sldLayoutId id="2147483700"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2021-11-08</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79A058D9-559C-48BE-8805-8508AE2AA24F}"/>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93913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2021-11-08</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360B1B9A-5B0D-4CBD-AE6C-C37908042BF7}"/>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20934524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2021-11-08</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885D1AA5-58E4-4E65-AF3A-8041399DB6A3}"/>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83845591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52"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2021-11-08</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2D224DD0-323C-4EDD-97E5-A71E633EEB1E}"/>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0970699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2021-11-08</a:t>
            </a:fld>
            <a:endParaRPr lang="lt-LT" dirty="0">
              <a:solidFill>
                <a:prstClr val="black">
                  <a:tint val="75000"/>
                </a:prstClr>
              </a:solidFill>
            </a:endParaRPr>
          </a:p>
        </p:txBody>
      </p:sp>
    </p:spTree>
    <p:extLst>
      <p:ext uri="{BB962C8B-B14F-4D97-AF65-F5344CB8AC3E}">
        <p14:creationId xmlns:p14="http://schemas.microsoft.com/office/powerpoint/2010/main" val="260891700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2021-11-08</a:t>
            </a:fld>
            <a:endParaRPr lang="lt-LT" dirty="0">
              <a:solidFill>
                <a:prstClr val="black">
                  <a:tint val="75000"/>
                </a:prstClr>
              </a:solidFill>
            </a:endParaRPr>
          </a:p>
        </p:txBody>
      </p:sp>
      <p:sp>
        <p:nvSpPr>
          <p:cNvPr id="8" name="Rectangle 7">
            <a:extLst>
              <a:ext uri="{FF2B5EF4-FFF2-40B4-BE49-F238E27FC236}">
                <a16:creationId xmlns:a16="http://schemas.microsoft.com/office/drawing/2014/main" id="{2D224DD0-323C-4EDD-97E5-A71E633EEB1E}"/>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prstClr val="white"/>
              </a:solidFill>
            </a:endParaRPr>
          </a:p>
        </p:txBody>
      </p:sp>
    </p:spTree>
    <p:extLst>
      <p:ext uri="{BB962C8B-B14F-4D97-AF65-F5344CB8AC3E}">
        <p14:creationId xmlns:p14="http://schemas.microsoft.com/office/powerpoint/2010/main" val="61896898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chart" Target="../charts/chart17.xml"/><Relationship Id="rId4" Type="http://schemas.openxmlformats.org/officeDocument/2006/relationships/chart" Target="../charts/char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chart" Target="../charts/chart19.xml"/></Relationships>
</file>

<file path=ppt/slides/_rels/slide2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chart" Target="../charts/char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svg"/><Relationship Id="rId1" Type="http://schemas.openxmlformats.org/officeDocument/2006/relationships/slideLayout" Target="../slideLayouts/slideLayout6.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3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F5375-C834-4E28-9187-2B566C6F2B74}"/>
              </a:ext>
            </a:extLst>
          </p:cNvPr>
          <p:cNvSpPr>
            <a:spLocks noGrp="1"/>
          </p:cNvSpPr>
          <p:nvPr>
            <p:ph type="title"/>
          </p:nvPr>
        </p:nvSpPr>
        <p:spPr>
          <a:xfrm>
            <a:off x="2124856" y="2492712"/>
            <a:ext cx="5297919" cy="2062103"/>
          </a:xfrm>
        </p:spPr>
        <p:txBody>
          <a:bodyPr/>
          <a:lstStyle/>
          <a:p>
            <a:r>
              <a:rPr lang="lt-LT" dirty="0"/>
              <a:t>SOCIOLOGINIS TYRIMAS „MOTERŲ IR VYRŲ PADĖTIES SKIRTUMAI LIETUVOJE“</a:t>
            </a:r>
          </a:p>
        </p:txBody>
      </p:sp>
      <p:sp>
        <p:nvSpPr>
          <p:cNvPr id="3" name="TextBox 2">
            <a:extLst>
              <a:ext uri="{FF2B5EF4-FFF2-40B4-BE49-F238E27FC236}">
                <a16:creationId xmlns:a16="http://schemas.microsoft.com/office/drawing/2014/main" id="{A66D2E08-48C2-4A87-8C9C-0648CC812A63}"/>
              </a:ext>
            </a:extLst>
          </p:cNvPr>
          <p:cNvSpPr txBox="1"/>
          <p:nvPr/>
        </p:nvSpPr>
        <p:spPr>
          <a:xfrm>
            <a:off x="5082604" y="6157185"/>
            <a:ext cx="2026792"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 2021 rugsėjis</a:t>
            </a:r>
          </a:p>
        </p:txBody>
      </p:sp>
      <p:pic>
        <p:nvPicPr>
          <p:cNvPr id="1026" name="Picture 2">
            <a:extLst>
              <a:ext uri="{FF2B5EF4-FFF2-40B4-BE49-F238E27FC236}">
                <a16:creationId xmlns:a16="http://schemas.microsoft.com/office/drawing/2014/main" id="{491AC1DC-4508-4395-AFCE-BE1A15443E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6775" y="3644900"/>
            <a:ext cx="2466028" cy="90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903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729DC-5DA1-4AA7-8B94-F3F21F6A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3875308"/>
            <a:ext cx="12192001" cy="1451429"/>
          </a:xfrm>
          <a:prstGeom prst="rect">
            <a:avLst/>
          </a:prstGeom>
          <a:solidFill>
            <a:schemeClr val="bg1">
              <a:alpha val="95000"/>
            </a:schemeClr>
          </a:solidFill>
        </p:spPr>
        <p:txBody>
          <a:bodyPr wrap="square" rtlCol="0" anchor="ctr">
            <a:noAutofit/>
          </a:bodyPr>
          <a:lstStyle/>
          <a:p>
            <a:pPr algn="ctr"/>
            <a:r>
              <a:rPr lang="lt-LT" sz="2800" b="1" dirty="0">
                <a:solidFill>
                  <a:schemeClr val="accent2"/>
                </a:solidFill>
                <a:latin typeface="Microsoft YaHei UI Light" panose="020B0502040204020203" pitchFamily="34" charset="-122"/>
                <a:ea typeface="Microsoft YaHei UI Light" panose="020B0502040204020203" pitchFamily="34" charset="-122"/>
              </a:rPr>
              <a:t>SU LYTIMI SUSIJUSIOS NUOSTATOS</a:t>
            </a:r>
            <a:endParaRPr lang="en-GB" sz="2800" b="1" dirty="0">
              <a:solidFill>
                <a:schemeClr val="bg1">
                  <a:lumMod val="65000"/>
                </a:schemeClr>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131520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Kiek Jūs sutinkate ar nesutinkate su žemiau pateiktais teiginiais?</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10577122" cy="854497"/>
          </a:xfrm>
        </p:spPr>
        <p:txBody>
          <a:bodyPr>
            <a:noAutofit/>
          </a:bodyPr>
          <a:lstStyle/>
          <a:p>
            <a:r>
              <a:rPr lang="lt-LT" sz="2800" dirty="0">
                <a:solidFill>
                  <a:schemeClr val="accent2">
                    <a:lumMod val="75000"/>
                  </a:schemeClr>
                </a:solidFill>
              </a:rPr>
              <a:t>NUOSTATŲ, SUSIJUSIŲ SU LYČIŲ VAIDMENIMIS, VERTINIMAS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21178" y="1498436"/>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graphicFrame>
        <p:nvGraphicFramePr>
          <p:cNvPr id="8" name="Content Placeholder 9">
            <a:extLst>
              <a:ext uri="{FF2B5EF4-FFF2-40B4-BE49-F238E27FC236}">
                <a16:creationId xmlns:a16="http://schemas.microsoft.com/office/drawing/2014/main" id="{DC550AD2-502B-4F08-B082-81C28F7477D1}"/>
              </a:ext>
            </a:extLst>
          </p:cNvPr>
          <p:cNvGraphicFramePr>
            <a:graphicFrameLocks/>
          </p:cNvGraphicFramePr>
          <p:nvPr/>
        </p:nvGraphicFramePr>
        <p:xfrm>
          <a:off x="928714" y="1564902"/>
          <a:ext cx="7211986" cy="4617188"/>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4">
            <a:extLst>
              <a:ext uri="{FF2B5EF4-FFF2-40B4-BE49-F238E27FC236}">
                <a16:creationId xmlns:a16="http://schemas.microsoft.com/office/drawing/2014/main" id="{04CB12CF-22FE-4858-AA19-427147E37434}"/>
              </a:ext>
            </a:extLst>
          </p:cNvPr>
          <p:cNvSpPr>
            <a:spLocks noGrp="1"/>
          </p:cNvSpPr>
          <p:nvPr>
            <p:ph sz="half" idx="10"/>
          </p:nvPr>
        </p:nvSpPr>
        <p:spPr>
          <a:xfrm>
            <a:off x="8343900" y="1219200"/>
            <a:ext cx="3454400" cy="4962890"/>
          </a:xfrm>
        </p:spPr>
        <p:txBody>
          <a:bodyPr/>
          <a:lstStyle/>
          <a:p>
            <a:r>
              <a:rPr lang="lt-LT" dirty="0"/>
              <a:t>Savo vaiko pasirinkimą studijuoti „nestereotipinę“ lyčiai profesiją dažniau palaikytų moterys ir didžiųjų miestų gyventojai. </a:t>
            </a:r>
          </a:p>
          <a:p>
            <a:endParaRPr lang="lt-LT" dirty="0"/>
          </a:p>
          <a:p>
            <a:r>
              <a:rPr lang="lt-LT" dirty="0"/>
              <a:t>Tai, kad moterys dažniau patiria smurtą, nes yra silpnesnės dažniau mano pačios moterys, aukštojo išsilavinimo, aukščiausių pajamų respondentai.</a:t>
            </a:r>
          </a:p>
          <a:p>
            <a:endParaRPr lang="lt-LT" dirty="0"/>
          </a:p>
          <a:p>
            <a:r>
              <a:rPr lang="lt-LT" dirty="0"/>
              <a:t>Vyrai ir vyresni nei 46 m. respondentai dažniau sutinka, kad moterys  priima sprendimus vadovaudamosi emocijomis. Moterys dažniau tam nepritaria.</a:t>
            </a:r>
          </a:p>
          <a:p>
            <a:endParaRPr lang="lt-LT" dirty="0"/>
          </a:p>
          <a:p>
            <a:r>
              <a:rPr lang="lt-LT" dirty="0"/>
              <a:t>Su teiginiu, kad vyrams nedera verkti dažniau nesutinka  moterys, jauniausi (iki 25 m.) respondentai ir didžiųjų miestų gyventojai.</a:t>
            </a:r>
          </a:p>
          <a:p>
            <a:endParaRPr lang="lt-LT" dirty="0"/>
          </a:p>
          <a:p>
            <a:r>
              <a:rPr lang="lt-LT" dirty="0"/>
              <a:t>Moterys ir aukštojo išsilavinimo respondentai dažniau visiškai nesutinka, kad smurtas privatus reikalas ir kad jis gali būti pateisinamas.</a:t>
            </a:r>
          </a:p>
          <a:p>
            <a:endParaRPr lang="lt-LT" dirty="0"/>
          </a:p>
          <a:p>
            <a:endParaRPr lang="lt-LT" dirty="0"/>
          </a:p>
          <a:p>
            <a:endParaRPr lang="lt-LT" dirty="0"/>
          </a:p>
          <a:p>
            <a:endParaRPr lang="lt-LT" dirty="0"/>
          </a:p>
          <a:p>
            <a:endParaRPr lang="lt-LT" dirty="0"/>
          </a:p>
        </p:txBody>
      </p:sp>
    </p:spTree>
    <p:extLst>
      <p:ext uri="{BB962C8B-B14F-4D97-AF65-F5344CB8AC3E}">
        <p14:creationId xmlns:p14="http://schemas.microsoft.com/office/powerpoint/2010/main" val="4198574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algn="l"/>
            <a:endParaRPr lang="lt-LT" sz="1200" dirty="0"/>
          </a:p>
          <a:p>
            <a:pPr algn="l"/>
            <a:endParaRPr lang="lt-LT" sz="1200" dirty="0"/>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algn="l"/>
            <a:endParaRPr lang="lt-LT" sz="1200" dirty="0"/>
          </a:p>
          <a:p>
            <a:pPr algn="l"/>
            <a:endParaRPr lang="lt-LT" sz="1200"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25462" y="1262439"/>
            <a:ext cx="9736580" cy="293639"/>
          </a:xfrm>
        </p:spPr>
        <p:txBody>
          <a:bodyPr/>
          <a:lstStyle/>
          <a:p>
            <a:r>
              <a:rPr lang="lt-LT" dirty="0"/>
              <a:t>Kaip vertinate vyrų ir moterų lygybės situacijos pokyčius (visose srityse) Lietuvoje per pastaruosius penkerius metus? </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25462" y="453784"/>
            <a:ext cx="9434122" cy="854497"/>
          </a:xfrm>
        </p:spPr>
        <p:txBody>
          <a:bodyPr>
            <a:normAutofit fontScale="90000"/>
          </a:bodyPr>
          <a:lstStyle/>
          <a:p>
            <a:r>
              <a:rPr lang="lt-LT" sz="3200" dirty="0">
                <a:solidFill>
                  <a:schemeClr val="accent2">
                    <a:lumMod val="75000"/>
                  </a:schemeClr>
                </a:solidFill>
              </a:rPr>
              <a:t>VYRŲ IR MOTERŲ LYGYBĖS SITUACIJOS POKYČIŲ VERTINIMAS (%)</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graphicFrame>
        <p:nvGraphicFramePr>
          <p:cNvPr id="10" name="Content Placeholder 9">
            <a:extLst>
              <a:ext uri="{FF2B5EF4-FFF2-40B4-BE49-F238E27FC236}">
                <a16:creationId xmlns:a16="http://schemas.microsoft.com/office/drawing/2014/main" id="{246C3DEE-26E9-4D07-AD08-8448FE958EA2}"/>
              </a:ext>
            </a:extLst>
          </p:cNvPr>
          <p:cNvGraphicFramePr>
            <a:graphicFrameLocks/>
          </p:cNvGraphicFramePr>
          <p:nvPr>
            <p:extLst>
              <p:ext uri="{D42A27DB-BD31-4B8C-83A1-F6EECF244321}">
                <p14:modId xmlns:p14="http://schemas.microsoft.com/office/powerpoint/2010/main" val="1233548654"/>
              </p:ext>
            </p:extLst>
          </p:nvPr>
        </p:nvGraphicFramePr>
        <p:xfrm>
          <a:off x="450009" y="1617347"/>
          <a:ext cx="8015408" cy="3758231"/>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Brace 10">
            <a:extLst>
              <a:ext uri="{FF2B5EF4-FFF2-40B4-BE49-F238E27FC236}">
                <a16:creationId xmlns:a16="http://schemas.microsoft.com/office/drawing/2014/main" id="{E8DCBD81-5BA7-4C4A-B162-804CF1C055F8}"/>
              </a:ext>
            </a:extLst>
          </p:cNvPr>
          <p:cNvSpPr/>
          <p:nvPr/>
        </p:nvSpPr>
        <p:spPr>
          <a:xfrm rot="16200000">
            <a:off x="2712782" y="1090665"/>
            <a:ext cx="213239" cy="3606797"/>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12" name="TextBox 11">
            <a:extLst>
              <a:ext uri="{FF2B5EF4-FFF2-40B4-BE49-F238E27FC236}">
                <a16:creationId xmlns:a16="http://schemas.microsoft.com/office/drawing/2014/main" id="{AEAAB633-CF66-494E-AD0B-FCC4173AC95B}"/>
              </a:ext>
            </a:extLst>
          </p:cNvPr>
          <p:cNvSpPr txBox="1"/>
          <p:nvPr/>
        </p:nvSpPr>
        <p:spPr>
          <a:xfrm>
            <a:off x="2599547" y="2431297"/>
            <a:ext cx="535724" cy="307777"/>
          </a:xfrm>
          <a:prstGeom prst="rect">
            <a:avLst/>
          </a:prstGeom>
          <a:noFill/>
        </p:spPr>
        <p:txBody>
          <a:bodyPr wrap="none" rtlCol="0">
            <a:spAutoFit/>
          </a:bodyPr>
          <a:lstStyle/>
          <a:p>
            <a:r>
              <a:rPr lang="lt-LT" sz="1400" dirty="0"/>
              <a:t>50</a:t>
            </a:r>
            <a:r>
              <a:rPr lang="en-US" sz="1400" dirty="0"/>
              <a:t>%</a:t>
            </a:r>
            <a:endParaRPr lang="lt-LT" sz="1400" dirty="0"/>
          </a:p>
        </p:txBody>
      </p:sp>
      <p:sp>
        <p:nvSpPr>
          <p:cNvPr id="18" name="Content Placeholder 4">
            <a:extLst>
              <a:ext uri="{FF2B5EF4-FFF2-40B4-BE49-F238E27FC236}">
                <a16:creationId xmlns:a16="http://schemas.microsoft.com/office/drawing/2014/main" id="{2C3F3DC1-2D55-4021-A289-0DE250F9325E}"/>
              </a:ext>
            </a:extLst>
          </p:cNvPr>
          <p:cNvSpPr>
            <a:spLocks noGrp="1"/>
          </p:cNvSpPr>
          <p:nvPr>
            <p:ph sz="half" idx="10"/>
          </p:nvPr>
        </p:nvSpPr>
        <p:spPr>
          <a:xfrm>
            <a:off x="9198752" y="1556078"/>
            <a:ext cx="2599547" cy="4387522"/>
          </a:xfrm>
        </p:spPr>
        <p:txBody>
          <a:bodyPr/>
          <a:lstStyle/>
          <a:p>
            <a:endParaRPr lang="lt-LT" dirty="0"/>
          </a:p>
          <a:p>
            <a:endParaRPr lang="lt-LT" dirty="0"/>
          </a:p>
          <a:p>
            <a:r>
              <a:rPr lang="lt-LT" dirty="0"/>
              <a:t>Vyrai, aukščiausių pajamų respondentai dažniau vyrų ir moterų lygybės situacijos pokyčius vertina teigiamai. Moterys – nei neigiamai, nei teigiamai.</a:t>
            </a:r>
          </a:p>
          <a:p>
            <a:endParaRPr lang="lt-LT" dirty="0"/>
          </a:p>
        </p:txBody>
      </p:sp>
      <p:graphicFrame>
        <p:nvGraphicFramePr>
          <p:cNvPr id="19" name="Content Placeholder 9">
            <a:extLst>
              <a:ext uri="{FF2B5EF4-FFF2-40B4-BE49-F238E27FC236}">
                <a16:creationId xmlns:a16="http://schemas.microsoft.com/office/drawing/2014/main" id="{1D97E271-7CEB-4BD3-AFCE-BB0DF9552062}"/>
              </a:ext>
            </a:extLst>
          </p:cNvPr>
          <p:cNvGraphicFramePr>
            <a:graphicFrameLocks/>
          </p:cNvGraphicFramePr>
          <p:nvPr>
            <p:extLst>
              <p:ext uri="{D42A27DB-BD31-4B8C-83A1-F6EECF244321}">
                <p14:modId xmlns:p14="http://schemas.microsoft.com/office/powerpoint/2010/main" val="2977669686"/>
              </p:ext>
            </p:extLst>
          </p:nvPr>
        </p:nvGraphicFramePr>
        <p:xfrm>
          <a:off x="5859925" y="4437721"/>
          <a:ext cx="5603164" cy="163530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CA53208E-5527-4C89-8594-5DAFFF481521}"/>
              </a:ext>
            </a:extLst>
          </p:cNvPr>
          <p:cNvSpPr txBox="1"/>
          <p:nvPr/>
        </p:nvSpPr>
        <p:spPr>
          <a:xfrm>
            <a:off x="11391569" y="4984459"/>
            <a:ext cx="89714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sp>
        <p:nvSpPr>
          <p:cNvPr id="22" name="TextBox 21">
            <a:extLst>
              <a:ext uri="{FF2B5EF4-FFF2-40B4-BE49-F238E27FC236}">
                <a16:creationId xmlns:a16="http://schemas.microsoft.com/office/drawing/2014/main" id="{C7363F1E-0C67-437A-AD2B-4A3F4C38E58C}"/>
              </a:ext>
            </a:extLst>
          </p:cNvPr>
          <p:cNvSpPr txBox="1"/>
          <p:nvPr/>
        </p:nvSpPr>
        <p:spPr>
          <a:xfrm>
            <a:off x="11390043" y="5327809"/>
            <a:ext cx="89714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N=1000</a:t>
            </a:r>
          </a:p>
        </p:txBody>
      </p:sp>
      <p:sp>
        <p:nvSpPr>
          <p:cNvPr id="23" name="TextBox 22">
            <a:extLst>
              <a:ext uri="{FF2B5EF4-FFF2-40B4-BE49-F238E27FC236}">
                <a16:creationId xmlns:a16="http://schemas.microsoft.com/office/drawing/2014/main" id="{BE3B9224-BD10-4E22-A9F9-152BA47D5C3E}"/>
              </a:ext>
            </a:extLst>
          </p:cNvPr>
          <p:cNvSpPr txBox="1"/>
          <p:nvPr/>
        </p:nvSpPr>
        <p:spPr>
          <a:xfrm>
            <a:off x="11390622" y="5661104"/>
            <a:ext cx="89714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N=1210</a:t>
            </a:r>
          </a:p>
        </p:txBody>
      </p:sp>
    </p:spTree>
    <p:extLst>
      <p:ext uri="{BB962C8B-B14F-4D97-AF65-F5344CB8AC3E}">
        <p14:creationId xmlns:p14="http://schemas.microsoft.com/office/powerpoint/2010/main" val="772533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924230" y="1131634"/>
            <a:ext cx="9736580" cy="293639"/>
          </a:xfrm>
        </p:spPr>
        <p:txBody>
          <a:bodyPr/>
          <a:lstStyle/>
          <a:p>
            <a:r>
              <a:rPr lang="lt-LT" dirty="0"/>
              <a:t>Kiek Jūs sutinkate ar nesutinkate su žemiau pateiktais teiginiais? </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924230" y="407942"/>
            <a:ext cx="11077269" cy="854497"/>
          </a:xfrm>
        </p:spPr>
        <p:txBody>
          <a:bodyPr>
            <a:normAutofit fontScale="90000"/>
          </a:bodyPr>
          <a:lstStyle/>
          <a:p>
            <a:r>
              <a:rPr lang="lt-LT" sz="3200" dirty="0">
                <a:solidFill>
                  <a:schemeClr val="accent2">
                    <a:lumMod val="75000"/>
                  </a:schemeClr>
                </a:solidFill>
              </a:rPr>
              <a:t>NUOSTATŲ, SUSIJUSIŲ SU LYČIŲ STEREOTIPAIS, VERTINIMAS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053769" y="1466391"/>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graphicFrame>
        <p:nvGraphicFramePr>
          <p:cNvPr id="7" name="Chart 6">
            <a:extLst>
              <a:ext uri="{FF2B5EF4-FFF2-40B4-BE49-F238E27FC236}">
                <a16:creationId xmlns:a16="http://schemas.microsoft.com/office/drawing/2014/main" id="{D84A8957-C106-4478-9F5C-B8774C3F848A}"/>
              </a:ext>
            </a:extLst>
          </p:cNvPr>
          <p:cNvGraphicFramePr/>
          <p:nvPr>
            <p:extLst>
              <p:ext uri="{D42A27DB-BD31-4B8C-83A1-F6EECF244321}">
                <p14:modId xmlns:p14="http://schemas.microsoft.com/office/powerpoint/2010/main" val="306311301"/>
              </p:ext>
            </p:extLst>
          </p:nvPr>
        </p:nvGraphicFramePr>
        <p:xfrm>
          <a:off x="864368" y="1791227"/>
          <a:ext cx="7454132" cy="4518315"/>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4">
            <a:extLst>
              <a:ext uri="{FF2B5EF4-FFF2-40B4-BE49-F238E27FC236}">
                <a16:creationId xmlns:a16="http://schemas.microsoft.com/office/drawing/2014/main" id="{1CBFBCD6-95AA-4C27-B313-964385610A3A}"/>
              </a:ext>
            </a:extLst>
          </p:cNvPr>
          <p:cNvSpPr>
            <a:spLocks noGrp="1"/>
          </p:cNvSpPr>
          <p:nvPr>
            <p:ph sz="half" idx="10"/>
          </p:nvPr>
        </p:nvSpPr>
        <p:spPr>
          <a:xfrm>
            <a:off x="8597900" y="1936555"/>
            <a:ext cx="3175000" cy="4027645"/>
          </a:xfrm>
        </p:spPr>
        <p:txBody>
          <a:bodyPr/>
          <a:lstStyle/>
          <a:p>
            <a:r>
              <a:rPr lang="lt-LT" dirty="0"/>
              <a:t>Vyrai dažniau mano, kad jie yra geresni vairuotojai, moterys dažniau tam nepritaria.</a:t>
            </a:r>
          </a:p>
          <a:p>
            <a:endParaRPr lang="lt-LT" dirty="0"/>
          </a:p>
          <a:p>
            <a:r>
              <a:rPr lang="lt-LT" dirty="0"/>
              <a:t>Kad moteris turi pasitempti ir būdama namuose dažniau mano vyresni nei 56 m. respondentai, dažniau nepritaria – moterys ir respondentai jaunesni nei 36 m. Šie respondentai taip pat dažniau nepritaria, kad vyras turi būti šeimos maitintoju.</a:t>
            </a:r>
          </a:p>
          <a:p>
            <a:endParaRPr lang="lt-LT" dirty="0"/>
          </a:p>
          <a:p>
            <a:r>
              <a:rPr lang="lt-LT" dirty="0"/>
              <a:t>Vyrai dažniau mano, kad moteris visada turi stengtis  būti patraukli. Moterys, jauni (iki 35 m.) ir vaikų turintys respondentai dažniau tam nepritaria, kaip ir tam, kad vyrų ir moterų lygybė prie gero neprives.</a:t>
            </a:r>
          </a:p>
          <a:p>
            <a:endParaRPr lang="lt-LT" dirty="0"/>
          </a:p>
          <a:p>
            <a:r>
              <a:rPr lang="lt-LT" dirty="0"/>
              <a:t>Vyrams dažniau atrodo normalu, kad moterys žiniasklaidoje </a:t>
            </a:r>
            <a:r>
              <a:rPr lang="lt-LT" dirty="0" err="1"/>
              <a:t>seksualizuojamos</a:t>
            </a:r>
            <a:r>
              <a:rPr lang="lt-LT" dirty="0"/>
              <a:t>. Moterys ir jauniausi (iki 25 m.) respondentai dažniau visiškai su tuo nesutinka.</a:t>
            </a:r>
          </a:p>
          <a:p>
            <a:endParaRPr lang="lt-LT" dirty="0"/>
          </a:p>
          <a:p>
            <a:r>
              <a:rPr lang="lt-LT" dirty="0"/>
              <a:t>Moterys dažniau visiškai nesutinka, kad vyrai, kurie atlieka namų ruošos darbus, atrodo keistai.</a:t>
            </a:r>
          </a:p>
          <a:p>
            <a:endParaRPr lang="lt-LT" dirty="0"/>
          </a:p>
          <a:p>
            <a:endParaRPr lang="lt-LT" dirty="0"/>
          </a:p>
        </p:txBody>
      </p:sp>
    </p:spTree>
    <p:extLst>
      <p:ext uri="{BB962C8B-B14F-4D97-AF65-F5344CB8AC3E}">
        <p14:creationId xmlns:p14="http://schemas.microsoft.com/office/powerpoint/2010/main" val="1434836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extLst>
              <p:ext uri="{D42A27DB-BD31-4B8C-83A1-F6EECF244321}">
                <p14:modId xmlns:p14="http://schemas.microsoft.com/office/powerpoint/2010/main" val="1039983179"/>
              </p:ext>
            </p:extLst>
          </p:nvPr>
        </p:nvGraphicFramePr>
        <p:xfrm>
          <a:off x="1231569" y="2007569"/>
          <a:ext cx="8053108" cy="3952167"/>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Tiesą sakant, norėčiau (norėjau, būčiau norėjęs), kad mano pirmas vaikas būtų:</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lstStyle/>
          <a:p>
            <a:r>
              <a:rPr lang="lt-LT" sz="3200" dirty="0">
                <a:solidFill>
                  <a:schemeClr val="accent2">
                    <a:lumMod val="75000"/>
                  </a:schemeClr>
                </a:solidFill>
              </a:rPr>
              <a:t>LŪKESČIAI DĖL PIRMOJO VAIKO LYTIES (%)</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spTree>
    <p:extLst>
      <p:ext uri="{BB962C8B-B14F-4D97-AF65-F5344CB8AC3E}">
        <p14:creationId xmlns:p14="http://schemas.microsoft.com/office/powerpoint/2010/main" val="2819081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729DC-5DA1-4AA7-8B94-F3F21F6A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3875308"/>
            <a:ext cx="12192001" cy="1451429"/>
          </a:xfrm>
          <a:prstGeom prst="rect">
            <a:avLst/>
          </a:prstGeom>
          <a:solidFill>
            <a:schemeClr val="bg1">
              <a:alpha val="95000"/>
            </a:schemeClr>
          </a:solidFill>
        </p:spPr>
        <p:txBody>
          <a:bodyPr wrap="square" rtlCol="0" anchor="ctr">
            <a:noAutofit/>
          </a:bodyPr>
          <a:lstStyle/>
          <a:p>
            <a:pPr algn="ctr"/>
            <a:r>
              <a:rPr lang="lt-LT" sz="2800" b="1" dirty="0">
                <a:solidFill>
                  <a:schemeClr val="accent2"/>
                </a:solidFill>
                <a:latin typeface="Microsoft YaHei UI Light" panose="020B0502040204020203" pitchFamily="34" charset="-122"/>
                <a:ea typeface="Microsoft YaHei UI Light" panose="020B0502040204020203" pitchFamily="34" charset="-122"/>
              </a:rPr>
              <a:t>MOTERŲ IR VYRŲ EKONOMINĖ SITUACIJA IR DARBINĖ VEIKLA</a:t>
            </a:r>
            <a:endParaRPr lang="en-GB" sz="2800" b="1" dirty="0">
              <a:solidFill>
                <a:schemeClr val="bg1">
                  <a:lumMod val="65000"/>
                </a:schemeClr>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550279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extLst>
              <p:ext uri="{D42A27DB-BD31-4B8C-83A1-F6EECF244321}">
                <p14:modId xmlns:p14="http://schemas.microsoft.com/office/powerpoint/2010/main" val="755611757"/>
              </p:ext>
            </p:extLst>
          </p:nvPr>
        </p:nvGraphicFramePr>
        <p:xfrm>
          <a:off x="1231569" y="1828800"/>
          <a:ext cx="7034521" cy="4324641"/>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a:p>
            <a:endParaRPr lang="lt-LT" sz="1200" dirty="0"/>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Jeigu gyvenčiau atskirai nuo savo antrosios pusės mano socialinė padėtis (būstas, pajamos, galimybės būtiniems poreikiams, laisvalaikiui) būtų</a:t>
            </a:r>
            <a:r>
              <a:rPr lang="en-US" dirty="0"/>
              <a:t>:</a:t>
            </a:r>
            <a:endParaRPr lang="lt-LT" dirty="0"/>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GYVENIMO POROJE IR SOCIOEKONOMINĖS PADĖTIES SĄSAJOS VERTINIMAS (%)</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graphicFrame>
        <p:nvGraphicFramePr>
          <p:cNvPr id="8" name="Content Placeholder 6">
            <a:extLst>
              <a:ext uri="{FF2B5EF4-FFF2-40B4-BE49-F238E27FC236}">
                <a16:creationId xmlns:a16="http://schemas.microsoft.com/office/drawing/2014/main" id="{65B66B0B-A407-45AA-AE12-E883B7CD7204}"/>
              </a:ext>
            </a:extLst>
          </p:cNvPr>
          <p:cNvGraphicFramePr>
            <a:graphicFrameLocks/>
          </p:cNvGraphicFramePr>
          <p:nvPr>
            <p:extLst>
              <p:ext uri="{D42A27DB-BD31-4B8C-83A1-F6EECF244321}">
                <p14:modId xmlns:p14="http://schemas.microsoft.com/office/powerpoint/2010/main" val="2544390303"/>
              </p:ext>
            </p:extLst>
          </p:nvPr>
        </p:nvGraphicFramePr>
        <p:xfrm>
          <a:off x="8553259" y="2513565"/>
          <a:ext cx="3129310" cy="2426467"/>
        </p:xfrm>
        <a:graphic>
          <a:graphicData uri="http://schemas.openxmlformats.org/drawingml/2006/chart">
            <c:chart xmlns:c="http://schemas.openxmlformats.org/drawingml/2006/chart" xmlns:r="http://schemas.openxmlformats.org/officeDocument/2006/relationships" r:id="rId4"/>
          </a:graphicData>
        </a:graphic>
      </p:graphicFrame>
      <p:sp>
        <p:nvSpPr>
          <p:cNvPr id="3" name="Content Placeholder 2">
            <a:extLst>
              <a:ext uri="{FF2B5EF4-FFF2-40B4-BE49-F238E27FC236}">
                <a16:creationId xmlns:a16="http://schemas.microsoft.com/office/drawing/2014/main" id="{02241FC9-FF98-442B-BFAE-44363F9A34BD}"/>
              </a:ext>
            </a:extLst>
          </p:cNvPr>
          <p:cNvSpPr>
            <a:spLocks noGrp="1"/>
          </p:cNvSpPr>
          <p:nvPr>
            <p:ph sz="half" idx="10"/>
          </p:nvPr>
        </p:nvSpPr>
        <p:spPr>
          <a:xfrm>
            <a:off x="8709862" y="1828800"/>
            <a:ext cx="2819709" cy="1625277"/>
          </a:xfrm>
        </p:spPr>
        <p:txBody>
          <a:bodyPr/>
          <a:lstStyle/>
          <a:p>
            <a:r>
              <a:rPr lang="en-US" dirty="0" err="1"/>
              <a:t>Vyrai</a:t>
            </a:r>
            <a:r>
              <a:rPr lang="en-US" dirty="0"/>
              <a:t> </a:t>
            </a:r>
            <a:r>
              <a:rPr lang="lt-LT" dirty="0"/>
              <a:t>kiek </a:t>
            </a:r>
            <a:r>
              <a:rPr lang="en-US" dirty="0"/>
              <a:t>da</a:t>
            </a:r>
            <a:r>
              <a:rPr lang="lt-LT" dirty="0" err="1"/>
              <a:t>žniau</a:t>
            </a:r>
            <a:r>
              <a:rPr lang="lt-LT" dirty="0"/>
              <a:t> mano, kad jų padėtis būtų geresnė, o moterys – kad prastesnė</a:t>
            </a:r>
            <a:endParaRPr lang="en-US" dirty="0"/>
          </a:p>
        </p:txBody>
      </p:sp>
    </p:spTree>
    <p:extLst>
      <p:ext uri="{BB962C8B-B14F-4D97-AF65-F5344CB8AC3E}">
        <p14:creationId xmlns:p14="http://schemas.microsoft.com/office/powerpoint/2010/main" val="3849064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Kiek Jūs sutinkate ar nesutinkate su žemiau pateiktais teiginiais? </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10577122" cy="854497"/>
          </a:xfrm>
        </p:spPr>
        <p:txBody>
          <a:bodyPr>
            <a:noAutofit/>
          </a:bodyPr>
          <a:lstStyle/>
          <a:p>
            <a:r>
              <a:rPr lang="lt-LT" sz="2500" dirty="0">
                <a:solidFill>
                  <a:schemeClr val="accent2">
                    <a:lumMod val="75000"/>
                  </a:schemeClr>
                </a:solidFill>
              </a:rPr>
              <a:t>NUOSTATOS APIE VYRŲ IR MOTERŲ TEISES BEI SOCIOEKONOMINĘ PADĖTĮ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graphicFrame>
        <p:nvGraphicFramePr>
          <p:cNvPr id="9" name="Content Placeholder 9">
            <a:extLst>
              <a:ext uri="{FF2B5EF4-FFF2-40B4-BE49-F238E27FC236}">
                <a16:creationId xmlns:a16="http://schemas.microsoft.com/office/drawing/2014/main" id="{7F582CC0-38E4-429B-B133-864E9C876049}"/>
              </a:ext>
            </a:extLst>
          </p:cNvPr>
          <p:cNvGraphicFramePr>
            <a:graphicFrameLocks/>
          </p:cNvGraphicFramePr>
          <p:nvPr>
            <p:extLst>
              <p:ext uri="{D42A27DB-BD31-4B8C-83A1-F6EECF244321}">
                <p14:modId xmlns:p14="http://schemas.microsoft.com/office/powerpoint/2010/main" val="3391000428"/>
              </p:ext>
            </p:extLst>
          </p:nvPr>
        </p:nvGraphicFramePr>
        <p:xfrm>
          <a:off x="1015062" y="1879687"/>
          <a:ext cx="6909738" cy="3898807"/>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4">
            <a:extLst>
              <a:ext uri="{FF2B5EF4-FFF2-40B4-BE49-F238E27FC236}">
                <a16:creationId xmlns:a16="http://schemas.microsoft.com/office/drawing/2014/main" id="{9A0E714D-22CD-4B1E-86FC-7B4C9E6AC5FB}"/>
              </a:ext>
            </a:extLst>
          </p:cNvPr>
          <p:cNvSpPr>
            <a:spLocks noGrp="1"/>
          </p:cNvSpPr>
          <p:nvPr>
            <p:ph sz="half" idx="10"/>
          </p:nvPr>
        </p:nvSpPr>
        <p:spPr>
          <a:xfrm>
            <a:off x="8214946" y="2372480"/>
            <a:ext cx="3454400" cy="3005765"/>
          </a:xfrm>
        </p:spPr>
        <p:txBody>
          <a:bodyPr/>
          <a:lstStyle/>
          <a:p>
            <a:r>
              <a:rPr lang="lt-LT" dirty="0"/>
              <a:t>Moterų lygių galimybių su vyrais dažniau norėtų pačios moterys, aukštojo išsimokslinimo apklaustieji ir namų ūkiuose be vaikų gyvenantys respondentai.</a:t>
            </a:r>
          </a:p>
          <a:p>
            <a:endParaRPr lang="lt-LT" strike="sngStrike" dirty="0"/>
          </a:p>
          <a:p>
            <a:r>
              <a:rPr lang="lt-LT" dirty="0"/>
              <a:t>Moterys dažniau pritaria, kad turėtų būti ekonomiškai nepriklausomos nuo vyro.</a:t>
            </a:r>
          </a:p>
          <a:p>
            <a:endParaRPr lang="lt-LT" dirty="0"/>
          </a:p>
          <a:p>
            <a:r>
              <a:rPr lang="lt-LT" dirty="0"/>
              <a:t>Kad vyrai taip pat turėtų imti tėvystės atostogų dažniau galvoja 18 – 25 metų respondentai ir moterys.</a:t>
            </a:r>
          </a:p>
          <a:p>
            <a:endParaRPr lang="lt-LT" dirty="0"/>
          </a:p>
          <a:p>
            <a:r>
              <a:rPr lang="lt-LT" dirty="0"/>
              <a:t>Su tuo, kad moterys gyvenančios su vyrais turi geresnę </a:t>
            </a:r>
            <a:r>
              <a:rPr lang="lt-LT" dirty="0" err="1"/>
              <a:t>socioekonominę</a:t>
            </a:r>
            <a:r>
              <a:rPr lang="lt-LT" dirty="0"/>
              <a:t> padėtį, dažniau sutinka vyriausi (virš 56 m.) respondentai.</a:t>
            </a:r>
          </a:p>
          <a:p>
            <a:endParaRPr lang="lt-LT" dirty="0"/>
          </a:p>
          <a:p>
            <a:r>
              <a:rPr lang="lt-LT" dirty="0"/>
              <a:t>Dažniau tam, kad geriau turėti bet kokį partnerį nei jokio, nepritaria moterys, aukštojo išsimokslinimo, aukštesnių nei 500 EUR per mėnesį pajamų respondentai.</a:t>
            </a:r>
          </a:p>
          <a:p>
            <a:endParaRPr lang="lt-LT" dirty="0"/>
          </a:p>
          <a:p>
            <a:endParaRPr lang="lt-LT" dirty="0"/>
          </a:p>
          <a:p>
            <a:endParaRPr lang="lt-LT" dirty="0"/>
          </a:p>
          <a:p>
            <a:endParaRPr lang="lt-LT" dirty="0"/>
          </a:p>
        </p:txBody>
      </p:sp>
    </p:spTree>
    <p:extLst>
      <p:ext uri="{BB962C8B-B14F-4D97-AF65-F5344CB8AC3E}">
        <p14:creationId xmlns:p14="http://schemas.microsoft.com/office/powerpoint/2010/main" val="2192696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Kiek Jūs sutinkate ar nesutinkate su žemiau pateiktais teiginiais?</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9730107" cy="854497"/>
          </a:xfrm>
        </p:spPr>
        <p:txBody>
          <a:bodyPr>
            <a:normAutofit/>
          </a:bodyPr>
          <a:lstStyle/>
          <a:p>
            <a:r>
              <a:rPr lang="lt-LT" sz="3200" dirty="0">
                <a:solidFill>
                  <a:schemeClr val="accent2">
                    <a:lumMod val="75000"/>
                  </a:schemeClr>
                </a:solidFill>
              </a:rPr>
              <a:t>NUOMONĖ APIE VYRŲ IR MOTERŲ KARJERĄ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29958" y="1556078"/>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graphicFrame>
        <p:nvGraphicFramePr>
          <p:cNvPr id="8" name="Content Placeholder 9">
            <a:extLst>
              <a:ext uri="{FF2B5EF4-FFF2-40B4-BE49-F238E27FC236}">
                <a16:creationId xmlns:a16="http://schemas.microsoft.com/office/drawing/2014/main" id="{DC550AD2-502B-4F08-B082-81C28F7477D1}"/>
              </a:ext>
            </a:extLst>
          </p:cNvPr>
          <p:cNvGraphicFramePr>
            <a:graphicFrameLocks/>
          </p:cNvGraphicFramePr>
          <p:nvPr>
            <p:extLst>
              <p:ext uri="{D42A27DB-BD31-4B8C-83A1-F6EECF244321}">
                <p14:modId xmlns:p14="http://schemas.microsoft.com/office/powerpoint/2010/main" val="1619792997"/>
              </p:ext>
            </p:extLst>
          </p:nvPr>
        </p:nvGraphicFramePr>
        <p:xfrm>
          <a:off x="915046" y="1543280"/>
          <a:ext cx="7086931" cy="4777207"/>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4">
            <a:extLst>
              <a:ext uri="{FF2B5EF4-FFF2-40B4-BE49-F238E27FC236}">
                <a16:creationId xmlns:a16="http://schemas.microsoft.com/office/drawing/2014/main" id="{7EE34950-AE82-4C7A-9645-6DECA5AA2850}"/>
              </a:ext>
            </a:extLst>
          </p:cNvPr>
          <p:cNvSpPr>
            <a:spLocks noGrp="1"/>
          </p:cNvSpPr>
          <p:nvPr>
            <p:ph sz="half" idx="10"/>
          </p:nvPr>
        </p:nvSpPr>
        <p:spPr>
          <a:xfrm>
            <a:off x="8551007" y="1447923"/>
            <a:ext cx="3175000" cy="4659800"/>
          </a:xfrm>
        </p:spPr>
        <p:txBody>
          <a:bodyPr/>
          <a:lstStyle/>
          <a:p>
            <a:r>
              <a:rPr lang="lt-LT" dirty="0"/>
              <a:t>Su tuo, kad politikė moteris ne prasčiau sprendžia paskirtus klausimus, dažniau sutinka moterys, su vaikais gyvenantys respondentai.</a:t>
            </a:r>
          </a:p>
          <a:p>
            <a:endParaRPr lang="lt-LT" dirty="0"/>
          </a:p>
          <a:p>
            <a:r>
              <a:rPr lang="lt-LT" dirty="0"/>
              <a:t>Kad moteriai norint būti vertinamai taip pat, kaip vyrui, reikia stengtis žymiai daugiau, dažniau mano pačios moterys, aukštojo išsimokslinimo ir aukštesnių pajamų (daugiau nei 500 EUR per mėn.) respondentai.</a:t>
            </a:r>
          </a:p>
          <a:p>
            <a:endParaRPr lang="lt-LT" dirty="0"/>
          </a:p>
          <a:p>
            <a:r>
              <a:rPr lang="lt-LT" dirty="0"/>
              <a:t>Vyrams ir respondentams neturintiems vaikų dažniau atrodo, kad vyrai ir moterys Lietuvoje turi lygias galimybes. Moterims ir didmiesčių gyventojams dažniau taip neatrodo.</a:t>
            </a:r>
          </a:p>
          <a:p>
            <a:endParaRPr lang="lt-LT" dirty="0"/>
          </a:p>
          <a:p>
            <a:r>
              <a:rPr lang="lt-LT" dirty="0"/>
              <a:t>Moterys, aukštesnio išsimokslinimo bei vaikų turintys apklaustieji dažniau teigia, kad karjeroje būtų pasiekę daugiau, jei ne pareigos šeimai.</a:t>
            </a:r>
          </a:p>
          <a:p>
            <a:endParaRPr lang="lt-LT" dirty="0"/>
          </a:p>
          <a:p>
            <a:r>
              <a:rPr lang="lt-LT" dirty="0"/>
              <a:t>Kad vyrams tose pačiose pareigose keliami mažesni reikalavimai dažniau mano moterys, apklaustieji iki 25 metų ir didmiesčių gyventojai.</a:t>
            </a:r>
          </a:p>
          <a:p>
            <a:endParaRPr lang="lt-LT" dirty="0"/>
          </a:p>
          <a:p>
            <a:r>
              <a:rPr lang="lt-LT" dirty="0"/>
              <a:t>Moterys, didmiesčių gyventojai, aukštojo išsimokslinimo, aukščiausių pajamų (daugiau nei 700 EUR), 26 – 35 metų respondentai dažniau nesutinka, kad moters priedermė – auginti vaikus</a:t>
            </a:r>
          </a:p>
          <a:p>
            <a:endParaRPr lang="lt-LT" dirty="0"/>
          </a:p>
          <a:p>
            <a:endParaRPr lang="lt-LT" dirty="0"/>
          </a:p>
          <a:p>
            <a:endParaRPr lang="lt-LT" strike="sngStrike" dirty="0"/>
          </a:p>
          <a:p>
            <a:endParaRPr lang="lt-LT" dirty="0"/>
          </a:p>
        </p:txBody>
      </p:sp>
    </p:spTree>
    <p:extLst>
      <p:ext uri="{BB962C8B-B14F-4D97-AF65-F5344CB8AC3E}">
        <p14:creationId xmlns:p14="http://schemas.microsoft.com/office/powerpoint/2010/main" val="424007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extLst>
              <p:ext uri="{D42A27DB-BD31-4B8C-83A1-F6EECF244321}">
                <p14:modId xmlns:p14="http://schemas.microsoft.com/office/powerpoint/2010/main" val="3191565812"/>
              </p:ext>
            </p:extLst>
          </p:nvPr>
        </p:nvGraphicFramePr>
        <p:xfrm>
          <a:off x="1623957" y="1589900"/>
          <a:ext cx="6123342" cy="3420847"/>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a:p>
            <a:endParaRPr lang="lt-LT" sz="1200" dirty="0"/>
          </a:p>
        </p:txBody>
      </p:sp>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a:xfrm>
            <a:off x="8213526" y="1745959"/>
            <a:ext cx="3087520" cy="1918537"/>
          </a:xfrm>
        </p:spPr>
        <p:txBody>
          <a:bodyPr/>
          <a:lstStyle/>
          <a:p>
            <a:r>
              <a:rPr lang="lt-LT" dirty="0"/>
              <a:t>Kad vyrų ir moterų pajamos nesiskiria dažniau mano vyrai, žemesnio išsilavinimo, vyresni nei 46 metų apklaustieji.</a:t>
            </a:r>
          </a:p>
          <a:p>
            <a:endParaRPr lang="lt-LT" dirty="0"/>
          </a:p>
          <a:p>
            <a:r>
              <a:rPr lang="lt-LT" dirty="0"/>
              <a:t>Kad vyrai uždirba daugiau, dažniau teigia moterys, 18 – 45 metų respondentai, aukštojo išsimokslinimo, aukščiausių pajamų (daugiau nei 700 EUR per mėn.) apklaustieji ir didmiesčių gyventojai.</a:t>
            </a:r>
          </a:p>
          <a:p>
            <a:endParaRPr lang="lt-LT" dirty="0"/>
          </a:p>
          <a:p>
            <a:r>
              <a:rPr lang="lt-LT" dirty="0"/>
              <a:t>Lyginant su 2017 m., respondentai rečiau mano, kad vyrai uždirba daugiau, o dažniau – kad moterys.</a:t>
            </a: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Kaip manote, kokia eurų suma skiriasi vyrų ir moterų pajamos per mėnesį (atlyginimai, verslo, nuomos, paslaugų, kitos pajamos)?</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NUOMONĖ APIE PAJAMŲ SKIRTUMĄ TARP LYČIŲ (%)</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graphicFrame>
        <p:nvGraphicFramePr>
          <p:cNvPr id="8" name="Content Placeholder 6">
            <a:extLst>
              <a:ext uri="{FF2B5EF4-FFF2-40B4-BE49-F238E27FC236}">
                <a16:creationId xmlns:a16="http://schemas.microsoft.com/office/drawing/2014/main" id="{A5B5B60E-7E18-4022-94CE-F575BC5D0C37}"/>
              </a:ext>
            </a:extLst>
          </p:cNvPr>
          <p:cNvGraphicFramePr>
            <a:graphicFrameLocks/>
          </p:cNvGraphicFramePr>
          <p:nvPr>
            <p:extLst>
              <p:ext uri="{D42A27DB-BD31-4B8C-83A1-F6EECF244321}">
                <p14:modId xmlns:p14="http://schemas.microsoft.com/office/powerpoint/2010/main" val="1634742680"/>
              </p:ext>
            </p:extLst>
          </p:nvPr>
        </p:nvGraphicFramePr>
        <p:xfrm>
          <a:off x="8213526" y="3974123"/>
          <a:ext cx="3469043" cy="21037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9">
            <a:extLst>
              <a:ext uri="{FF2B5EF4-FFF2-40B4-BE49-F238E27FC236}">
                <a16:creationId xmlns:a16="http://schemas.microsoft.com/office/drawing/2014/main" id="{69C62A1E-2952-4FFA-9B79-140F9B621276}"/>
              </a:ext>
            </a:extLst>
          </p:cNvPr>
          <p:cNvGraphicFramePr>
            <a:graphicFrameLocks/>
          </p:cNvGraphicFramePr>
          <p:nvPr>
            <p:extLst>
              <p:ext uri="{D42A27DB-BD31-4B8C-83A1-F6EECF244321}">
                <p14:modId xmlns:p14="http://schemas.microsoft.com/office/powerpoint/2010/main" val="3878347463"/>
              </p:ext>
            </p:extLst>
          </p:nvPr>
        </p:nvGraphicFramePr>
        <p:xfrm>
          <a:off x="519099" y="5010747"/>
          <a:ext cx="6918752" cy="91591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09724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572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extLst>
              <p:ext uri="{D42A27DB-BD31-4B8C-83A1-F6EECF244321}">
                <p14:modId xmlns:p14="http://schemas.microsoft.com/office/powerpoint/2010/main" val="1517834259"/>
              </p:ext>
            </p:extLst>
          </p:nvPr>
        </p:nvGraphicFramePr>
        <p:xfrm>
          <a:off x="1680142" y="1111474"/>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a:p>
            <a:endParaRPr lang="lt-LT" sz="1200" dirty="0"/>
          </a:p>
        </p:txBody>
      </p:sp>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a:xfrm>
            <a:off x="8709862" y="1828800"/>
            <a:ext cx="2819709" cy="2735219"/>
          </a:xfrm>
        </p:spPr>
        <p:txBody>
          <a:bodyPr/>
          <a:lstStyle/>
          <a:p>
            <a:r>
              <a:rPr lang="lt-LT" dirty="0"/>
              <a:t>Vadovą vyrą dažniau norėtų turėti vyrai, vyresni nei 56 metų, vaikų neturintys respondentai.</a:t>
            </a:r>
          </a:p>
          <a:p>
            <a:endParaRPr lang="lt-LT" dirty="0"/>
          </a:p>
          <a:p>
            <a:r>
              <a:rPr lang="lt-LT" dirty="0"/>
              <a:t>Vadovę moterį dažniau norėtų turėti respondentai iki 25 m. ir vaikų turintys respondentai.</a:t>
            </a:r>
          </a:p>
          <a:p>
            <a:endParaRPr lang="lt-LT" dirty="0"/>
          </a:p>
          <a:p>
            <a:r>
              <a:rPr lang="lt-LT" dirty="0"/>
              <a:t>Lyginant su 2017 m. duomenimis, daugiau respondentų norėtų turėti vadovę moterį, bet sumažėjo dalis tų, kuriems lytis nesvarbi.</a:t>
            </a: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Asmeniškai norėtumėte turėti vadovą:</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lstStyle/>
          <a:p>
            <a:r>
              <a:rPr lang="lt-LT" sz="3200" dirty="0">
                <a:solidFill>
                  <a:schemeClr val="accent2">
                    <a:lumMod val="75000"/>
                  </a:schemeClr>
                </a:solidFill>
              </a:rPr>
              <a:t>PREFERENCIJA VADOVO LYČIAI (%)</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graphicFrame>
        <p:nvGraphicFramePr>
          <p:cNvPr id="8" name="Content Placeholder 9">
            <a:extLst>
              <a:ext uri="{FF2B5EF4-FFF2-40B4-BE49-F238E27FC236}">
                <a16:creationId xmlns:a16="http://schemas.microsoft.com/office/drawing/2014/main" id="{95ED1218-E154-4EDC-BA6D-B30573D3AA71}"/>
              </a:ext>
            </a:extLst>
          </p:cNvPr>
          <p:cNvGraphicFramePr>
            <a:graphicFrameLocks/>
          </p:cNvGraphicFramePr>
          <p:nvPr>
            <p:extLst>
              <p:ext uri="{D42A27DB-BD31-4B8C-83A1-F6EECF244321}">
                <p14:modId xmlns:p14="http://schemas.microsoft.com/office/powerpoint/2010/main" val="1248859866"/>
              </p:ext>
            </p:extLst>
          </p:nvPr>
        </p:nvGraphicFramePr>
        <p:xfrm>
          <a:off x="815249" y="5241438"/>
          <a:ext cx="7894613" cy="1167511"/>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702256FB-DEF8-4796-9AB4-058184325392}"/>
              </a:ext>
            </a:extLst>
          </p:cNvPr>
          <p:cNvSpPr txBox="1"/>
          <p:nvPr/>
        </p:nvSpPr>
        <p:spPr>
          <a:xfrm>
            <a:off x="8671818" y="5523717"/>
            <a:ext cx="89714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sp>
        <p:nvSpPr>
          <p:cNvPr id="11" name="TextBox 10">
            <a:extLst>
              <a:ext uri="{FF2B5EF4-FFF2-40B4-BE49-F238E27FC236}">
                <a16:creationId xmlns:a16="http://schemas.microsoft.com/office/drawing/2014/main" id="{601A5EA8-0B39-4FDB-ABEF-9C02BA337CC6}"/>
              </a:ext>
            </a:extLst>
          </p:cNvPr>
          <p:cNvSpPr txBox="1"/>
          <p:nvPr/>
        </p:nvSpPr>
        <p:spPr>
          <a:xfrm>
            <a:off x="8670871" y="5977625"/>
            <a:ext cx="89714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N=1210</a:t>
            </a:r>
          </a:p>
        </p:txBody>
      </p:sp>
    </p:spTree>
    <p:extLst>
      <p:ext uri="{BB962C8B-B14F-4D97-AF65-F5344CB8AC3E}">
        <p14:creationId xmlns:p14="http://schemas.microsoft.com/office/powerpoint/2010/main" val="3231179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extLst>
              <p:ext uri="{D42A27DB-BD31-4B8C-83A1-F6EECF244321}">
                <p14:modId xmlns:p14="http://schemas.microsoft.com/office/powerpoint/2010/main" val="4122668119"/>
              </p:ext>
            </p:extLst>
          </p:nvPr>
        </p:nvGraphicFramePr>
        <p:xfrm>
          <a:off x="974933" y="1262439"/>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a:xfrm>
            <a:off x="8709862" y="1828800"/>
            <a:ext cx="2819709" cy="1600200"/>
          </a:xfrm>
        </p:spPr>
        <p:txBody>
          <a:bodyPr/>
          <a:lstStyle/>
          <a:p>
            <a:r>
              <a:rPr lang="lt-LT" dirty="0"/>
              <a:t>Patyrę, kad darbdaviai linkę rinktis vyrus kandidatus, dažniau nurodo moterys ir respondentai iš namų ūkių be vaikų.</a:t>
            </a:r>
          </a:p>
          <a:p>
            <a:endParaRPr lang="lt-LT" dirty="0"/>
          </a:p>
          <a:p>
            <a:r>
              <a:rPr lang="lt-LT" dirty="0"/>
              <a:t>Lyginant su 2019 metų tyrimo duomenimis, didesnė dalis respondentų teigia, kad </a:t>
            </a:r>
            <a:r>
              <a:rPr lang="lt-LT" dirty="0" err="1"/>
              <a:t>geidžiamesni</a:t>
            </a:r>
            <a:r>
              <a:rPr lang="lt-LT" dirty="0"/>
              <a:t>  kandidatai – vyrai.</a:t>
            </a: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Iš savo patirties galiu teigti, kad jei darbdavys renkasi tarp vienodą kvalifikaciją ir patirtį turinčio vyro ir moters, jis mieliau į darbą priims</a:t>
            </a:r>
            <a:r>
              <a:rPr lang="en-US" dirty="0"/>
              <a:t>:</a:t>
            </a:r>
            <a:endParaRPr lang="lt-LT" dirty="0"/>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PATIRTIS SUSIJUSI SU DARBDAVIŲ PREFERENCIJOMIS KANDIDATŲ LYČIAI (%)</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graphicFrame>
        <p:nvGraphicFramePr>
          <p:cNvPr id="8" name="Content Placeholder 9">
            <a:extLst>
              <a:ext uri="{FF2B5EF4-FFF2-40B4-BE49-F238E27FC236}">
                <a16:creationId xmlns:a16="http://schemas.microsoft.com/office/drawing/2014/main" id="{2CC5C4DC-D073-4DB9-8F50-932DD03CF900}"/>
              </a:ext>
            </a:extLst>
          </p:cNvPr>
          <p:cNvGraphicFramePr>
            <a:graphicFrameLocks/>
          </p:cNvGraphicFramePr>
          <p:nvPr>
            <p:extLst>
              <p:ext uri="{D42A27DB-BD31-4B8C-83A1-F6EECF244321}">
                <p14:modId xmlns:p14="http://schemas.microsoft.com/office/powerpoint/2010/main" val="2688490888"/>
              </p:ext>
            </p:extLst>
          </p:nvPr>
        </p:nvGraphicFramePr>
        <p:xfrm>
          <a:off x="815249" y="5112042"/>
          <a:ext cx="7894613" cy="1333579"/>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48D2CB13-9AE2-405B-BEA0-66FD23C0E748}"/>
              </a:ext>
            </a:extLst>
          </p:cNvPr>
          <p:cNvSpPr txBox="1"/>
          <p:nvPr/>
        </p:nvSpPr>
        <p:spPr>
          <a:xfrm>
            <a:off x="8683541" y="5359595"/>
            <a:ext cx="89714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sp>
        <p:nvSpPr>
          <p:cNvPr id="11" name="TextBox 10">
            <a:extLst>
              <a:ext uri="{FF2B5EF4-FFF2-40B4-BE49-F238E27FC236}">
                <a16:creationId xmlns:a16="http://schemas.microsoft.com/office/drawing/2014/main" id="{1F29BFAB-B5C2-408B-8FC4-5D9F797496E3}"/>
              </a:ext>
            </a:extLst>
          </p:cNvPr>
          <p:cNvSpPr txBox="1"/>
          <p:nvPr/>
        </p:nvSpPr>
        <p:spPr>
          <a:xfrm>
            <a:off x="8682015" y="5702945"/>
            <a:ext cx="89714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N=1000</a:t>
            </a:r>
          </a:p>
        </p:txBody>
      </p:sp>
      <p:sp>
        <p:nvSpPr>
          <p:cNvPr id="12" name="TextBox 11">
            <a:extLst>
              <a:ext uri="{FF2B5EF4-FFF2-40B4-BE49-F238E27FC236}">
                <a16:creationId xmlns:a16="http://schemas.microsoft.com/office/drawing/2014/main" id="{615109F8-3DF4-430E-97E8-6AA542353C2A}"/>
              </a:ext>
            </a:extLst>
          </p:cNvPr>
          <p:cNvSpPr txBox="1"/>
          <p:nvPr/>
        </p:nvSpPr>
        <p:spPr>
          <a:xfrm>
            <a:off x="8682594" y="6036240"/>
            <a:ext cx="89714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N=1210</a:t>
            </a:r>
          </a:p>
        </p:txBody>
      </p:sp>
    </p:spTree>
    <p:extLst>
      <p:ext uri="{BB962C8B-B14F-4D97-AF65-F5344CB8AC3E}">
        <p14:creationId xmlns:p14="http://schemas.microsoft.com/office/powerpoint/2010/main" val="1113043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729DC-5DA1-4AA7-8B94-F3F21F6A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3875308"/>
            <a:ext cx="12192001" cy="1451429"/>
          </a:xfrm>
          <a:prstGeom prst="rect">
            <a:avLst/>
          </a:prstGeom>
          <a:solidFill>
            <a:schemeClr val="bg1">
              <a:alpha val="95000"/>
            </a:schemeClr>
          </a:solidFill>
        </p:spPr>
        <p:txBody>
          <a:bodyPr wrap="square" rtlCol="0" anchor="ctr">
            <a:noAutofit/>
          </a:bodyPr>
          <a:lstStyle/>
          <a:p>
            <a:pPr algn="ctr"/>
            <a:r>
              <a:rPr lang="lt-LT" sz="2800" b="1" dirty="0">
                <a:solidFill>
                  <a:schemeClr val="accent2"/>
                </a:solidFill>
                <a:latin typeface="Microsoft YaHei UI Light" panose="020B0502040204020203" pitchFamily="34" charset="-122"/>
                <a:ea typeface="Microsoft YaHei UI Light" panose="020B0502040204020203" pitchFamily="34" charset="-122"/>
              </a:rPr>
              <a:t>PARTNERIŲ ROLIŲ IR FINANSŲ PASISKIRSTYMAS NAMŲ ŪKYJE</a:t>
            </a:r>
            <a:endParaRPr lang="en-GB" sz="2800" b="1" dirty="0">
              <a:solidFill>
                <a:schemeClr val="bg1">
                  <a:lumMod val="65000"/>
                </a:schemeClr>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969135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844062" y="1260959"/>
            <a:ext cx="9736580" cy="293639"/>
          </a:xfrm>
        </p:spPr>
        <p:txBody>
          <a:bodyPr/>
          <a:lstStyle/>
          <a:p>
            <a:r>
              <a:rPr lang="lt-LT" dirty="0"/>
              <a:t>Kas Jūsų šeimoje atsakingas už konkrečius darbus?</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844062" y="475653"/>
            <a:ext cx="10107223" cy="854497"/>
          </a:xfrm>
        </p:spPr>
        <p:txBody>
          <a:bodyPr>
            <a:normAutofit/>
          </a:bodyPr>
          <a:lstStyle/>
          <a:p>
            <a:r>
              <a:rPr lang="lt-LT" sz="3200" dirty="0">
                <a:solidFill>
                  <a:schemeClr val="accent2">
                    <a:lumMod val="75000"/>
                  </a:schemeClr>
                </a:solidFill>
              </a:rPr>
              <a:t>PAREIGŲ NAMŲ ŪKYJE PASISKIRSTYMAS (%)</a:t>
            </a:r>
          </a:p>
        </p:txBody>
      </p:sp>
      <p:sp>
        <p:nvSpPr>
          <p:cNvPr id="8" name="Content Placeholder 3">
            <a:extLst>
              <a:ext uri="{FF2B5EF4-FFF2-40B4-BE49-F238E27FC236}">
                <a16:creationId xmlns:a16="http://schemas.microsoft.com/office/drawing/2014/main" id="{1502598D-2A72-49AC-BC67-59935941E247}"/>
              </a:ext>
            </a:extLst>
          </p:cNvPr>
          <p:cNvSpPr>
            <a:spLocks noGrp="1"/>
          </p:cNvSpPr>
          <p:nvPr>
            <p:ph sz="half" idx="10"/>
          </p:nvPr>
        </p:nvSpPr>
        <p:spPr>
          <a:xfrm>
            <a:off x="8797217" y="1970095"/>
            <a:ext cx="2819709" cy="4032911"/>
          </a:xfrm>
        </p:spPr>
        <p:txBody>
          <a:bodyPr/>
          <a:lstStyle/>
          <a:p>
            <a:r>
              <a:rPr lang="lt-LT" dirty="0"/>
              <a:t>Kad maistą paprastai gamina moteris, dažniau nurodė miestelių gyventojai ir vidutinių pajamų (300 – 700 EUR) respondentai</a:t>
            </a:r>
          </a:p>
          <a:p>
            <a:endParaRPr lang="lt-LT" dirty="0"/>
          </a:p>
          <a:p>
            <a:r>
              <a:rPr lang="lt-LT" dirty="0"/>
              <a:t>18 – 25 m. amžiaus grupės atstovai dažniau teigia, kad būsto tvarkymu užsiima vyrai. Vyrai ir aukštojo išsimokslinimo respondentai dažniau nurodo, kad tvarkosi abu.</a:t>
            </a:r>
          </a:p>
          <a:p>
            <a:endParaRPr lang="lt-LT" dirty="0"/>
          </a:p>
          <a:p>
            <a:r>
              <a:rPr lang="lt-LT" dirty="0"/>
              <a:t>Vyresni nei 36 m. apklaustieji dažniau nurodo, kad buities darbus atlieka vyrai.</a:t>
            </a:r>
          </a:p>
          <a:p>
            <a:endParaRPr lang="lt-LT" dirty="0"/>
          </a:p>
          <a:p>
            <a:r>
              <a:rPr lang="lt-LT" dirty="0"/>
              <a:t>Aukštesnio išsimokslinimo respondentai dažniau teigia, kad pinigus šeimai uždirba abu partneriai.</a:t>
            </a:r>
          </a:p>
          <a:p>
            <a:endParaRPr lang="lt-LT" dirty="0"/>
          </a:p>
          <a:p>
            <a:r>
              <a:rPr lang="lt-LT" dirty="0"/>
              <a:t>36 – 45 m. respondentai dažniau abu veda vaikus į jiems reikiamas vietas ir juos prižiūri.</a:t>
            </a:r>
            <a:endParaRPr lang="en-US" dirty="0"/>
          </a:p>
        </p:txBody>
      </p:sp>
      <p:graphicFrame>
        <p:nvGraphicFramePr>
          <p:cNvPr id="12" name="Content Placeholder 9">
            <a:extLst>
              <a:ext uri="{FF2B5EF4-FFF2-40B4-BE49-F238E27FC236}">
                <a16:creationId xmlns:a16="http://schemas.microsoft.com/office/drawing/2014/main" id="{E0181FD8-5C85-49A4-9B79-CAEB01929711}"/>
              </a:ext>
            </a:extLst>
          </p:cNvPr>
          <p:cNvGraphicFramePr>
            <a:graphicFrameLocks/>
          </p:cNvGraphicFramePr>
          <p:nvPr>
            <p:extLst>
              <p:ext uri="{D42A27DB-BD31-4B8C-83A1-F6EECF244321}">
                <p14:modId xmlns:p14="http://schemas.microsoft.com/office/powerpoint/2010/main" val="1296522516"/>
              </p:ext>
            </p:extLst>
          </p:nvPr>
        </p:nvGraphicFramePr>
        <p:xfrm>
          <a:off x="762000" y="1872071"/>
          <a:ext cx="7444154" cy="440683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AFD32A3-9769-495F-9EFF-6AC370CC1A67}"/>
              </a:ext>
            </a:extLst>
          </p:cNvPr>
          <p:cNvSpPr txBox="1"/>
          <p:nvPr/>
        </p:nvSpPr>
        <p:spPr>
          <a:xfrm>
            <a:off x="1231569" y="1745959"/>
            <a:ext cx="2164774" cy="415498"/>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N=695</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*Turintys partnerę(-į)</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757051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a:p>
            <a:endParaRPr lang="lt-LT" sz="1200" dirty="0"/>
          </a:p>
        </p:txBody>
      </p:sp>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a:xfrm>
            <a:off x="8709862" y="1828800"/>
            <a:ext cx="2819709" cy="910569"/>
          </a:xfrm>
        </p:spPr>
        <p:txBody>
          <a:bodyPr/>
          <a:lstStyle/>
          <a:p>
            <a:r>
              <a:rPr lang="lt-LT" dirty="0"/>
              <a:t>Dėl artimųjų slaugos ar priežiūros atsisakyti darbo, trumpinti darbo laiką dažniau tenka 26 – 45  metų ir vaikų turintiems respondentams.</a:t>
            </a: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Ar dėl to, kad Jums tenka prižiūrėti, slaugyti savo artimuosius, giminaičius (dėl ligos, negalios, senatvės, vaikų, vyresnių nei 2 m., ir pan.), Jums teko atsisakyti darbo arba dirbti nepilną darbo laiką?</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DARBO IR ARTIMŲJŲ PRIEŽIŪROS, SLAUGOS DERINIMAS (%)</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spTree>
    <p:extLst>
      <p:ext uri="{BB962C8B-B14F-4D97-AF65-F5344CB8AC3E}">
        <p14:creationId xmlns:p14="http://schemas.microsoft.com/office/powerpoint/2010/main" val="1308107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Kaip Jūsų šeimoje skirstomos pajamos šioms pagrindinėms reikmėms?</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10138484" cy="854497"/>
          </a:xfrm>
        </p:spPr>
        <p:txBody>
          <a:bodyPr>
            <a:normAutofit fontScale="90000"/>
          </a:bodyPr>
          <a:lstStyle/>
          <a:p>
            <a:r>
              <a:rPr lang="lt-LT" sz="3200" dirty="0">
                <a:solidFill>
                  <a:srgbClr val="1AB1AF"/>
                </a:solidFill>
              </a:rPr>
              <a:t>PAJAMŲ PASKIRTSYMAS PAGRINDINĖMS REIKMĖMS NAMŲ ŪKYJE (%)   </a:t>
            </a:r>
          </a:p>
        </p:txBody>
      </p:sp>
      <p:graphicFrame>
        <p:nvGraphicFramePr>
          <p:cNvPr id="9" name="Content Placeholder 9">
            <a:extLst>
              <a:ext uri="{FF2B5EF4-FFF2-40B4-BE49-F238E27FC236}">
                <a16:creationId xmlns:a16="http://schemas.microsoft.com/office/drawing/2014/main" id="{7F582CC0-38E4-429B-B133-864E9C876049}"/>
              </a:ext>
            </a:extLst>
          </p:cNvPr>
          <p:cNvGraphicFramePr>
            <a:graphicFrameLocks/>
          </p:cNvGraphicFramePr>
          <p:nvPr>
            <p:extLst>
              <p:ext uri="{D42A27DB-BD31-4B8C-83A1-F6EECF244321}">
                <p14:modId xmlns:p14="http://schemas.microsoft.com/office/powerpoint/2010/main" val="3762007865"/>
              </p:ext>
            </p:extLst>
          </p:nvPr>
        </p:nvGraphicFramePr>
        <p:xfrm>
          <a:off x="662429" y="2076868"/>
          <a:ext cx="8301073" cy="3997237"/>
        </p:xfrm>
        <a:graphic>
          <a:graphicData uri="http://schemas.openxmlformats.org/drawingml/2006/chart">
            <c:chart xmlns:c="http://schemas.openxmlformats.org/drawingml/2006/chart" xmlns:r="http://schemas.openxmlformats.org/officeDocument/2006/relationships" r:id="rId2"/>
          </a:graphicData>
        </a:graphic>
      </p:graphicFrame>
      <p:sp>
        <p:nvSpPr>
          <p:cNvPr id="10" name="Content Placeholder 4">
            <a:extLst>
              <a:ext uri="{FF2B5EF4-FFF2-40B4-BE49-F238E27FC236}">
                <a16:creationId xmlns:a16="http://schemas.microsoft.com/office/drawing/2014/main" id="{1D59479D-5850-46BD-BEDC-769D486DF311}"/>
              </a:ext>
            </a:extLst>
          </p:cNvPr>
          <p:cNvSpPr>
            <a:spLocks noGrp="1"/>
          </p:cNvSpPr>
          <p:nvPr>
            <p:ph sz="half" idx="10"/>
          </p:nvPr>
        </p:nvSpPr>
        <p:spPr>
          <a:xfrm>
            <a:off x="9085006" y="2232493"/>
            <a:ext cx="2576052" cy="3363068"/>
          </a:xfrm>
        </p:spPr>
        <p:txBody>
          <a:bodyPr/>
          <a:lstStyle/>
          <a:p>
            <a:r>
              <a:rPr lang="lt-LT" dirty="0"/>
              <a:t>Maistui moters pajamos dažniau skiriamos namų ūkiuose su vaikais. Abiejų – namų ūkiuose be vaikų.</a:t>
            </a:r>
          </a:p>
          <a:p>
            <a:endParaRPr lang="lt-LT" dirty="0"/>
          </a:p>
          <a:p>
            <a:r>
              <a:rPr lang="lt-LT" dirty="0"/>
              <a:t>Komunalinius mokesčius vyro pajamas dažniau skiria vyrai, aukštojo išsilavinimo, didžiųjų miestų respondentai. Namų ūkiai be vaikų, aukštesnių nei 500 EUR pajamų respondentai dažiau skiria abiejų pajamas.</a:t>
            </a:r>
          </a:p>
          <a:p>
            <a:endParaRPr lang="lt-LT" dirty="0"/>
          </a:p>
          <a:p>
            <a:r>
              <a:rPr lang="lt-LT" dirty="0"/>
              <a:t>Vyrai savo reikmėms dažniau skiria savo  asmenines pajamas, o moterys – savo. </a:t>
            </a:r>
          </a:p>
          <a:p>
            <a:endParaRPr lang="lt-LT" dirty="0"/>
          </a:p>
          <a:p>
            <a:r>
              <a:rPr lang="lt-LT" dirty="0"/>
              <a:t>Atostogoms ir laisvalaikiui atskiras išlaidas dažniau turi žemesnių nei 500 EUR per mėnesį pajamų respondentai.</a:t>
            </a:r>
          </a:p>
          <a:p>
            <a:endParaRPr lang="lt-LT" dirty="0"/>
          </a:p>
          <a:p>
            <a:endParaRPr lang="lt-LT" dirty="0"/>
          </a:p>
          <a:p>
            <a:endParaRPr lang="lt-LT" dirty="0"/>
          </a:p>
          <a:p>
            <a:endParaRPr lang="lt-LT" dirty="0"/>
          </a:p>
        </p:txBody>
      </p:sp>
      <p:sp>
        <p:nvSpPr>
          <p:cNvPr id="16" name="TextBox 15">
            <a:extLst>
              <a:ext uri="{FF2B5EF4-FFF2-40B4-BE49-F238E27FC236}">
                <a16:creationId xmlns:a16="http://schemas.microsoft.com/office/drawing/2014/main" id="{0D81CD01-F6DA-4FA4-AB10-7BFB9C768CEF}"/>
              </a:ext>
            </a:extLst>
          </p:cNvPr>
          <p:cNvSpPr txBox="1"/>
          <p:nvPr/>
        </p:nvSpPr>
        <p:spPr>
          <a:xfrm>
            <a:off x="1231569" y="1745959"/>
            <a:ext cx="2164774" cy="415498"/>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N=695</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*Turintys partnerę(-į)</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689304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729DC-5DA1-4AA7-8B94-F3F21F6A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3875308"/>
            <a:ext cx="12192001" cy="1451429"/>
          </a:xfrm>
          <a:prstGeom prst="rect">
            <a:avLst/>
          </a:prstGeom>
          <a:solidFill>
            <a:schemeClr val="bg1">
              <a:alpha val="95000"/>
            </a:schemeClr>
          </a:solidFill>
        </p:spPr>
        <p:txBody>
          <a:bodyPr wrap="square" rtlCol="0" anchor="ctr">
            <a:noAutofit/>
          </a:bodyPr>
          <a:lstStyle/>
          <a:p>
            <a:pPr algn="ctr"/>
            <a:r>
              <a:rPr lang="lt-LT" sz="2800" b="1" dirty="0">
                <a:solidFill>
                  <a:schemeClr val="accent2"/>
                </a:solidFill>
                <a:latin typeface="Microsoft YaHei UI Light" panose="020B0502040204020203" pitchFamily="34" charset="-122"/>
                <a:ea typeface="Microsoft YaHei UI Light" panose="020B0502040204020203" pitchFamily="34" charset="-122"/>
              </a:rPr>
              <a:t>SMURTAS, DISKRIMINACIJA IR PRIKLAUSOMYBĖS</a:t>
            </a:r>
            <a:endParaRPr lang="en-GB" sz="2800" b="1" dirty="0">
              <a:solidFill>
                <a:schemeClr val="bg1">
                  <a:lumMod val="65000"/>
                </a:schemeClr>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78491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200" dirty="0"/>
          </a:p>
          <a:p>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Kaip manote, kiek kiekviena iš šių problemų yra aktuali Lietuvoje? </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SOCIALINIŲ PROBLEMŲ AKTUALUMO LIETUVOJE VERTINIMAS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graphicFrame>
        <p:nvGraphicFramePr>
          <p:cNvPr id="9" name="Content Placeholder 9">
            <a:extLst>
              <a:ext uri="{FF2B5EF4-FFF2-40B4-BE49-F238E27FC236}">
                <a16:creationId xmlns:a16="http://schemas.microsoft.com/office/drawing/2014/main" id="{7F582CC0-38E4-429B-B133-864E9C876049}"/>
              </a:ext>
            </a:extLst>
          </p:cNvPr>
          <p:cNvGraphicFramePr>
            <a:graphicFrameLocks/>
          </p:cNvGraphicFramePr>
          <p:nvPr>
            <p:extLst>
              <p:ext uri="{D42A27DB-BD31-4B8C-83A1-F6EECF244321}">
                <p14:modId xmlns:p14="http://schemas.microsoft.com/office/powerpoint/2010/main" val="379767905"/>
              </p:ext>
            </p:extLst>
          </p:nvPr>
        </p:nvGraphicFramePr>
        <p:xfrm>
          <a:off x="833555" y="1731461"/>
          <a:ext cx="7561385" cy="4623812"/>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4">
            <a:extLst>
              <a:ext uri="{FF2B5EF4-FFF2-40B4-BE49-F238E27FC236}">
                <a16:creationId xmlns:a16="http://schemas.microsoft.com/office/drawing/2014/main" id="{BDECE411-9E3F-4E46-9534-C0BE9B8B2271}"/>
              </a:ext>
            </a:extLst>
          </p:cNvPr>
          <p:cNvSpPr>
            <a:spLocks noGrp="1"/>
          </p:cNvSpPr>
          <p:nvPr>
            <p:ph sz="half" idx="10"/>
          </p:nvPr>
        </p:nvSpPr>
        <p:spPr>
          <a:xfrm>
            <a:off x="8708343" y="2007569"/>
            <a:ext cx="2819709" cy="3761356"/>
          </a:xfrm>
        </p:spPr>
        <p:txBody>
          <a:bodyPr/>
          <a:lstStyle/>
          <a:p>
            <a:r>
              <a:rPr lang="lt-LT" dirty="0"/>
              <a:t>Moterys visas paminėtas problemas dažniau išskiria kaip aktualias</a:t>
            </a:r>
          </a:p>
          <a:p>
            <a:endParaRPr lang="lt-LT" dirty="0"/>
          </a:p>
          <a:p>
            <a:r>
              <a:rPr lang="lt-LT" dirty="0"/>
              <a:t>Fizinį smurtą prieš moteris dažniau išskiria jaunesni nei 36 metų, aukštojo išsimokslinimo apklaustieji.</a:t>
            </a:r>
          </a:p>
          <a:p>
            <a:endParaRPr lang="lt-LT" dirty="0"/>
          </a:p>
          <a:p>
            <a:r>
              <a:rPr lang="lt-LT" dirty="0"/>
              <a:t>Seksualinis priekabiavimas dažniau atrodo aktualus aukštojo išsimokslinimo respondentams. Jie bei vaikų neturintys respondentai ir seksualinį smurtą dažniau vertina kaip aktualią problemą.</a:t>
            </a:r>
          </a:p>
          <a:p>
            <a:endParaRPr lang="lt-LT" dirty="0"/>
          </a:p>
          <a:p>
            <a:r>
              <a:rPr lang="lt-LT" dirty="0"/>
              <a:t>Ekonominį smurtą dažniau išskiria vyresni nei 36 m., vaikų neturintys ir aukštojo išsimokslinimo respondentai.</a:t>
            </a:r>
          </a:p>
          <a:p>
            <a:endParaRPr lang="lt-LT" dirty="0"/>
          </a:p>
          <a:p>
            <a:r>
              <a:rPr lang="lt-LT" dirty="0"/>
              <a:t>Jauniausi (iki 25 m.) respondentai ir didžiųjų miestų gyventojai diskriminaciją dėl lyties dažniau vertina kaip aktualią problemą.</a:t>
            </a:r>
          </a:p>
          <a:p>
            <a:endParaRPr lang="lt-LT" dirty="0"/>
          </a:p>
          <a:p>
            <a:endParaRPr lang="lt-LT" dirty="0"/>
          </a:p>
          <a:p>
            <a:endParaRPr lang="lt-LT" dirty="0"/>
          </a:p>
          <a:p>
            <a:endParaRPr lang="lt-LT" dirty="0"/>
          </a:p>
          <a:p>
            <a:endParaRPr lang="lt-LT" dirty="0"/>
          </a:p>
          <a:p>
            <a:endParaRPr lang="lt-LT" dirty="0"/>
          </a:p>
          <a:p>
            <a:endParaRPr lang="lt-LT" dirty="0"/>
          </a:p>
        </p:txBody>
      </p:sp>
    </p:spTree>
    <p:extLst>
      <p:ext uri="{BB962C8B-B14F-4D97-AF65-F5344CB8AC3E}">
        <p14:creationId xmlns:p14="http://schemas.microsoft.com/office/powerpoint/2010/main" val="2037636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200" dirty="0"/>
          </a:p>
          <a:p>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p:txBody>
      </p:sp>
      <p:sp>
        <p:nvSpPr>
          <p:cNvPr id="3" name="Content Placeholder 2">
            <a:extLst>
              <a:ext uri="{FF2B5EF4-FFF2-40B4-BE49-F238E27FC236}">
                <a16:creationId xmlns:a16="http://schemas.microsoft.com/office/drawing/2014/main" id="{21F5FDB5-A00D-4508-A232-DD3FB33EFF74}"/>
              </a:ext>
            </a:extLst>
          </p:cNvPr>
          <p:cNvSpPr>
            <a:spLocks noGrp="1"/>
          </p:cNvSpPr>
          <p:nvPr>
            <p:ph sz="half" idx="10"/>
          </p:nvPr>
        </p:nvSpPr>
        <p:spPr>
          <a:xfrm>
            <a:off x="8794441" y="1592066"/>
            <a:ext cx="2819709" cy="1193677"/>
          </a:xfrm>
        </p:spPr>
        <p:txBody>
          <a:bodyPr/>
          <a:lstStyle/>
          <a:p>
            <a:r>
              <a:rPr lang="lt-LT" dirty="0"/>
              <a:t>Apie į smurtines situacijas patekusias moteris dažniau žino pačios moterys.</a:t>
            </a:r>
          </a:p>
          <a:p>
            <a:endParaRPr lang="lt-LT" dirty="0"/>
          </a:p>
          <a:p>
            <a:r>
              <a:rPr lang="lt-LT" dirty="0"/>
              <a:t>18 – 35 m. respondentai dažniau žino moterų, susidūrusių su psichologiniu smurtu, patiriančių patyčias, sulaukusių grasinančių žinučių.</a:t>
            </a:r>
            <a:endParaRPr lang="en-US" dirty="0"/>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7273769" cy="294930"/>
          </a:xfrm>
        </p:spPr>
        <p:txBody>
          <a:bodyPr/>
          <a:lstStyle/>
          <a:p>
            <a:r>
              <a:rPr lang="lt-LT" dirty="0"/>
              <a:t>Atsakykite apie žemiau pateiktas situacijas dėl smurto prieš moteris</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PAŽĮSTAMOS MOTERYS, PATEKUSIOS Į SMURTINES SITUACIJAS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graphicFrame>
        <p:nvGraphicFramePr>
          <p:cNvPr id="9" name="Content Placeholder 9">
            <a:extLst>
              <a:ext uri="{FF2B5EF4-FFF2-40B4-BE49-F238E27FC236}">
                <a16:creationId xmlns:a16="http://schemas.microsoft.com/office/drawing/2014/main" id="{7F582CC0-38E4-429B-B133-864E9C876049}"/>
              </a:ext>
            </a:extLst>
          </p:cNvPr>
          <p:cNvGraphicFramePr>
            <a:graphicFrameLocks/>
          </p:cNvGraphicFramePr>
          <p:nvPr>
            <p:extLst>
              <p:ext uri="{D42A27DB-BD31-4B8C-83A1-F6EECF244321}">
                <p14:modId xmlns:p14="http://schemas.microsoft.com/office/powerpoint/2010/main" val="4133959388"/>
              </p:ext>
            </p:extLst>
          </p:nvPr>
        </p:nvGraphicFramePr>
        <p:xfrm>
          <a:off x="864615" y="1778226"/>
          <a:ext cx="7493939" cy="44068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2221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200" dirty="0"/>
          </a:p>
          <a:p>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Atsakykite apie žemiau pateiktas situacijas dėl smurto prieš vyrus</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PAŽĮSTAMI VYRAI, PATEKĘ Į SMURTINES SITUACIJAS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21178" y="1689323"/>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graphicFrame>
        <p:nvGraphicFramePr>
          <p:cNvPr id="9" name="Content Placeholder 9">
            <a:extLst>
              <a:ext uri="{FF2B5EF4-FFF2-40B4-BE49-F238E27FC236}">
                <a16:creationId xmlns:a16="http://schemas.microsoft.com/office/drawing/2014/main" id="{7F582CC0-38E4-429B-B133-864E9C876049}"/>
              </a:ext>
            </a:extLst>
          </p:cNvPr>
          <p:cNvGraphicFramePr>
            <a:graphicFrameLocks/>
          </p:cNvGraphicFramePr>
          <p:nvPr>
            <p:extLst>
              <p:ext uri="{D42A27DB-BD31-4B8C-83A1-F6EECF244321}">
                <p14:modId xmlns:p14="http://schemas.microsoft.com/office/powerpoint/2010/main" val="1702680788"/>
              </p:ext>
            </p:extLst>
          </p:nvPr>
        </p:nvGraphicFramePr>
        <p:xfrm>
          <a:off x="400351" y="1814763"/>
          <a:ext cx="8157495" cy="4477960"/>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2">
            <a:extLst>
              <a:ext uri="{FF2B5EF4-FFF2-40B4-BE49-F238E27FC236}">
                <a16:creationId xmlns:a16="http://schemas.microsoft.com/office/drawing/2014/main" id="{9B2E52E0-C7C5-4FD7-87A0-B835511AABC4}"/>
              </a:ext>
            </a:extLst>
          </p:cNvPr>
          <p:cNvSpPr>
            <a:spLocks noGrp="1"/>
          </p:cNvSpPr>
          <p:nvPr>
            <p:ph sz="half" idx="10"/>
          </p:nvPr>
        </p:nvSpPr>
        <p:spPr>
          <a:xfrm>
            <a:off x="8841094" y="1589935"/>
            <a:ext cx="2819709" cy="1193677"/>
          </a:xfrm>
        </p:spPr>
        <p:txBody>
          <a:bodyPr/>
          <a:lstStyle/>
          <a:p>
            <a:r>
              <a:rPr lang="lt-LT" dirty="0"/>
              <a:t>Vyrų, patekusių į smurtines situacijas, dažniau pažįsta kiti vyrai (išskyrus patyčių mokykloje atveju).</a:t>
            </a:r>
          </a:p>
          <a:p>
            <a:endParaRPr lang="lt-LT" dirty="0"/>
          </a:p>
          <a:p>
            <a:r>
              <a:rPr lang="lt-LT" dirty="0"/>
              <a:t>Mokykloje patiriančių patyčias  dažniau pažįsta moterys ir apklaustieji iki 25 m.</a:t>
            </a:r>
          </a:p>
        </p:txBody>
      </p:sp>
    </p:spTree>
    <p:extLst>
      <p:ext uri="{BB962C8B-B14F-4D97-AF65-F5344CB8AC3E}">
        <p14:creationId xmlns:p14="http://schemas.microsoft.com/office/powerpoint/2010/main" val="1474419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BF7241-77FB-4F72-81AC-E60C72F4DAD4}"/>
              </a:ext>
            </a:extLst>
          </p:cNvPr>
          <p:cNvSpPr>
            <a:spLocks noGrp="1"/>
          </p:cNvSpPr>
          <p:nvPr>
            <p:ph type="title"/>
          </p:nvPr>
        </p:nvSpPr>
        <p:spPr>
          <a:xfrm>
            <a:off x="1230947" y="140860"/>
            <a:ext cx="9730107" cy="1151703"/>
          </a:xfrm>
        </p:spPr>
        <p:txBody>
          <a:bodyPr>
            <a:normAutofit/>
          </a:bodyPr>
          <a:lstStyle/>
          <a:p>
            <a:pPr algn="ctr"/>
            <a:r>
              <a:rPr lang="lt-LT" sz="3600" dirty="0">
                <a:solidFill>
                  <a:schemeClr val="accent2">
                    <a:lumMod val="75000"/>
                  </a:schemeClr>
                </a:solidFill>
              </a:rPr>
              <a:t>TYRIMO METODIKA</a:t>
            </a:r>
          </a:p>
        </p:txBody>
      </p:sp>
      <p:sp>
        <p:nvSpPr>
          <p:cNvPr id="7" name="Rectangle 6">
            <a:extLst>
              <a:ext uri="{FF2B5EF4-FFF2-40B4-BE49-F238E27FC236}">
                <a16:creationId xmlns:a16="http://schemas.microsoft.com/office/drawing/2014/main" id="{07F0BC18-17FC-414C-846A-B8F579890216}"/>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14" name="Group 13">
            <a:extLst>
              <a:ext uri="{FF2B5EF4-FFF2-40B4-BE49-F238E27FC236}">
                <a16:creationId xmlns:a16="http://schemas.microsoft.com/office/drawing/2014/main" id="{BD3035DC-E60F-446B-9CBA-29348F039A7C}"/>
              </a:ext>
            </a:extLst>
          </p:cNvPr>
          <p:cNvGrpSpPr/>
          <p:nvPr/>
        </p:nvGrpSpPr>
        <p:grpSpPr>
          <a:xfrm>
            <a:off x="565677" y="1396863"/>
            <a:ext cx="11060645" cy="4510009"/>
            <a:chOff x="565677" y="1376045"/>
            <a:chExt cx="11060645" cy="4510009"/>
          </a:xfrm>
        </p:grpSpPr>
        <p:grpSp>
          <p:nvGrpSpPr>
            <p:cNvPr id="2" name="Group 1">
              <a:extLst>
                <a:ext uri="{FF2B5EF4-FFF2-40B4-BE49-F238E27FC236}">
                  <a16:creationId xmlns:a16="http://schemas.microsoft.com/office/drawing/2014/main" id="{D9DE2CF1-C3F5-46F2-8F57-46D9E4D66616}"/>
                </a:ext>
              </a:extLst>
            </p:cNvPr>
            <p:cNvGrpSpPr/>
            <p:nvPr/>
          </p:nvGrpSpPr>
          <p:grpSpPr>
            <a:xfrm>
              <a:off x="565679" y="1376045"/>
              <a:ext cx="11060643" cy="2136437"/>
              <a:chOff x="496948" y="1461106"/>
              <a:chExt cx="11060643" cy="2136437"/>
            </a:xfrm>
          </p:grpSpPr>
          <p:sp>
            <p:nvSpPr>
              <p:cNvPr id="32" name="Rectangle: Rounded Corners 31">
                <a:extLst>
                  <a:ext uri="{FF2B5EF4-FFF2-40B4-BE49-F238E27FC236}">
                    <a16:creationId xmlns:a16="http://schemas.microsoft.com/office/drawing/2014/main" id="{9BF1CEF7-4B4F-4E58-A769-93FB13BC99C7}"/>
                  </a:ext>
                </a:extLst>
              </p:cNvPr>
              <p:cNvSpPr/>
              <p:nvPr/>
            </p:nvSpPr>
            <p:spPr>
              <a:xfrm>
                <a:off x="496948"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Rectangle: Rounded Corners 41">
                <a:extLst>
                  <a:ext uri="{FF2B5EF4-FFF2-40B4-BE49-F238E27FC236}">
                    <a16:creationId xmlns:a16="http://schemas.microsoft.com/office/drawing/2014/main" id="{8F8E52E9-8BC6-4ED2-9961-31DA67F32847}"/>
                  </a:ext>
                </a:extLst>
              </p:cNvPr>
              <p:cNvSpPr/>
              <p:nvPr/>
            </p:nvSpPr>
            <p:spPr>
              <a:xfrm>
                <a:off x="3293311"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Rounded Corners 48">
                <a:extLst>
                  <a:ext uri="{FF2B5EF4-FFF2-40B4-BE49-F238E27FC236}">
                    <a16:creationId xmlns:a16="http://schemas.microsoft.com/office/drawing/2014/main" id="{9465D109-EFB6-42F2-BB47-B078D378F11F}"/>
                  </a:ext>
                </a:extLst>
              </p:cNvPr>
              <p:cNvSpPr/>
              <p:nvPr/>
            </p:nvSpPr>
            <p:spPr>
              <a:xfrm>
                <a:off x="6089674"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Rounded Corners 49">
                <a:extLst>
                  <a:ext uri="{FF2B5EF4-FFF2-40B4-BE49-F238E27FC236}">
                    <a16:creationId xmlns:a16="http://schemas.microsoft.com/office/drawing/2014/main" id="{D1C03969-32D5-4325-AEAF-9EA53E0336DB}"/>
                  </a:ext>
                </a:extLst>
              </p:cNvPr>
              <p:cNvSpPr/>
              <p:nvPr/>
            </p:nvSpPr>
            <p:spPr>
              <a:xfrm>
                <a:off x="8886037"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52" name="Group 51">
              <a:extLst>
                <a:ext uri="{FF2B5EF4-FFF2-40B4-BE49-F238E27FC236}">
                  <a16:creationId xmlns:a16="http://schemas.microsoft.com/office/drawing/2014/main" id="{BFE3F4EF-6621-46F9-A734-2E778A8EE54E}"/>
                </a:ext>
              </a:extLst>
            </p:cNvPr>
            <p:cNvGrpSpPr/>
            <p:nvPr/>
          </p:nvGrpSpPr>
          <p:grpSpPr>
            <a:xfrm>
              <a:off x="565677" y="3640779"/>
              <a:ext cx="11060643" cy="2245275"/>
              <a:chOff x="496948" y="1461106"/>
              <a:chExt cx="11060643" cy="2245275"/>
            </a:xfrm>
          </p:grpSpPr>
          <p:sp>
            <p:nvSpPr>
              <p:cNvPr id="55" name="Rectangle: Rounded Corners 54">
                <a:extLst>
                  <a:ext uri="{FF2B5EF4-FFF2-40B4-BE49-F238E27FC236}">
                    <a16:creationId xmlns:a16="http://schemas.microsoft.com/office/drawing/2014/main" id="{F4F38E79-2002-4375-94B9-BF34C3A9DC51}"/>
                  </a:ext>
                </a:extLst>
              </p:cNvPr>
              <p:cNvSpPr/>
              <p:nvPr/>
            </p:nvSpPr>
            <p:spPr>
              <a:xfrm>
                <a:off x="496948"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0" name="Rectangle: Rounded Corners 59">
                <a:extLst>
                  <a:ext uri="{FF2B5EF4-FFF2-40B4-BE49-F238E27FC236}">
                    <a16:creationId xmlns:a16="http://schemas.microsoft.com/office/drawing/2014/main" id="{527EEF7B-F712-47B6-909D-4F78C6E79D5B}"/>
                  </a:ext>
                </a:extLst>
              </p:cNvPr>
              <p:cNvSpPr/>
              <p:nvPr/>
            </p:nvSpPr>
            <p:spPr>
              <a:xfrm>
                <a:off x="3293311"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2" name="Rectangle: Rounded Corners 61">
                <a:extLst>
                  <a:ext uri="{FF2B5EF4-FFF2-40B4-BE49-F238E27FC236}">
                    <a16:creationId xmlns:a16="http://schemas.microsoft.com/office/drawing/2014/main" id="{83B27076-FA3D-4342-811E-C0793A0C0CB2}"/>
                  </a:ext>
                </a:extLst>
              </p:cNvPr>
              <p:cNvSpPr/>
              <p:nvPr/>
            </p:nvSpPr>
            <p:spPr>
              <a:xfrm>
                <a:off x="6089674"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4" name="Rectangle: Rounded Corners 63">
                <a:extLst>
                  <a:ext uri="{FF2B5EF4-FFF2-40B4-BE49-F238E27FC236}">
                    <a16:creationId xmlns:a16="http://schemas.microsoft.com/office/drawing/2014/main" id="{E35CAB93-3239-481F-9925-6B22E6EE7C16}"/>
                  </a:ext>
                </a:extLst>
              </p:cNvPr>
              <p:cNvSpPr/>
              <p:nvPr/>
            </p:nvSpPr>
            <p:spPr>
              <a:xfrm>
                <a:off x="8886037"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70" name="Group 69">
              <a:extLst>
                <a:ext uri="{FF2B5EF4-FFF2-40B4-BE49-F238E27FC236}">
                  <a16:creationId xmlns:a16="http://schemas.microsoft.com/office/drawing/2014/main" id="{08A801D5-CC84-4862-A41D-E01D2E0A2E6D}"/>
                </a:ext>
              </a:extLst>
            </p:cNvPr>
            <p:cNvGrpSpPr/>
            <p:nvPr/>
          </p:nvGrpSpPr>
          <p:grpSpPr>
            <a:xfrm>
              <a:off x="1686721" y="1532386"/>
              <a:ext cx="460247" cy="460247"/>
              <a:chOff x="2107988" y="1326018"/>
              <a:chExt cx="714016" cy="714016"/>
            </a:xfrm>
          </p:grpSpPr>
          <p:pic>
            <p:nvPicPr>
              <p:cNvPr id="76" name="Graphic 75">
                <a:extLst>
                  <a:ext uri="{FF2B5EF4-FFF2-40B4-BE49-F238E27FC236}">
                    <a16:creationId xmlns:a16="http://schemas.microsoft.com/office/drawing/2014/main" id="{654183AE-03C9-4EB2-BA91-5013BA12D3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7404" y="1514665"/>
                <a:ext cx="353235" cy="353235"/>
              </a:xfrm>
              <a:prstGeom prst="rect">
                <a:avLst/>
              </a:prstGeom>
            </p:spPr>
          </p:pic>
          <p:sp>
            <p:nvSpPr>
              <p:cNvPr id="77" name="Oval 76">
                <a:extLst>
                  <a:ext uri="{FF2B5EF4-FFF2-40B4-BE49-F238E27FC236}">
                    <a16:creationId xmlns:a16="http://schemas.microsoft.com/office/drawing/2014/main" id="{D499E94E-41A9-49E4-8A71-F88B26945BEB}"/>
                  </a:ext>
                </a:extLst>
              </p:cNvPr>
              <p:cNvSpPr/>
              <p:nvPr/>
            </p:nvSpPr>
            <p:spPr>
              <a:xfrm>
                <a:off x="2107988" y="1326018"/>
                <a:ext cx="714016" cy="714016"/>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grpSp>
        <p:sp>
          <p:nvSpPr>
            <p:cNvPr id="78" name="TextBox 77">
              <a:extLst>
                <a:ext uri="{FF2B5EF4-FFF2-40B4-BE49-F238E27FC236}">
                  <a16:creationId xmlns:a16="http://schemas.microsoft.com/office/drawing/2014/main" id="{DCD6360B-88F3-4BA6-BA6F-0F74D7A831A4}"/>
                </a:ext>
              </a:extLst>
            </p:cNvPr>
            <p:cNvSpPr txBox="1"/>
            <p:nvPr/>
          </p:nvSpPr>
          <p:spPr>
            <a:xfrm>
              <a:off x="744277" y="2054622"/>
              <a:ext cx="2349795" cy="276999"/>
            </a:xfrm>
            <a:prstGeom prst="rect">
              <a:avLst/>
            </a:prstGeom>
            <a:noFill/>
          </p:spPr>
          <p:txBody>
            <a:bodyPr wrap="square">
              <a:spAutoFit/>
            </a:bodyPr>
            <a:lstStyle/>
            <a:p>
              <a:pPr algn="ctr"/>
              <a:r>
                <a:rPr lang="lt-LT" sz="1200" dirty="0">
                  <a:solidFill>
                    <a:srgbClr val="004B50"/>
                  </a:solidFill>
                </a:rPr>
                <a:t>LAIKAS</a:t>
              </a:r>
            </a:p>
          </p:txBody>
        </p:sp>
        <p:sp>
          <p:nvSpPr>
            <p:cNvPr id="79" name="TextBox 78">
              <a:extLst>
                <a:ext uri="{FF2B5EF4-FFF2-40B4-BE49-F238E27FC236}">
                  <a16:creationId xmlns:a16="http://schemas.microsoft.com/office/drawing/2014/main" id="{63A68C0B-3EA4-4BB9-A5EC-186C653D283A}"/>
                </a:ext>
              </a:extLst>
            </p:cNvPr>
            <p:cNvSpPr txBox="1"/>
            <p:nvPr/>
          </p:nvSpPr>
          <p:spPr>
            <a:xfrm>
              <a:off x="744278" y="2321531"/>
              <a:ext cx="2349795" cy="276999"/>
            </a:xfrm>
            <a:prstGeom prst="rect">
              <a:avLst/>
            </a:prstGeom>
            <a:noFill/>
          </p:spPr>
          <p:txBody>
            <a:bodyPr wrap="square">
              <a:spAutoFit/>
            </a:bodyPr>
            <a:lstStyle/>
            <a:p>
              <a:pPr algn="ctr"/>
              <a:r>
                <a:rPr lang="lt-LT" sz="1200" dirty="0">
                  <a:solidFill>
                    <a:schemeClr val="tx1">
                      <a:lumMod val="65000"/>
                      <a:lumOff val="35000"/>
                    </a:schemeClr>
                  </a:solidFill>
                </a:rPr>
                <a:t>2021 </a:t>
              </a:r>
              <a:r>
                <a:rPr lang="en-US" sz="1200" dirty="0">
                  <a:solidFill>
                    <a:schemeClr val="tx1">
                      <a:lumMod val="65000"/>
                      <a:lumOff val="35000"/>
                    </a:schemeClr>
                  </a:solidFill>
                </a:rPr>
                <a:t>08</a:t>
              </a:r>
              <a:r>
                <a:rPr lang="lt-LT" sz="1200" dirty="0">
                  <a:solidFill>
                    <a:schemeClr val="tx1">
                      <a:lumMod val="65000"/>
                      <a:lumOff val="35000"/>
                    </a:schemeClr>
                  </a:solidFill>
                </a:rPr>
                <a:t> 28 – </a:t>
              </a:r>
              <a:r>
                <a:rPr lang="en-US" sz="1200" dirty="0">
                  <a:solidFill>
                    <a:schemeClr val="tx1">
                      <a:lumMod val="65000"/>
                      <a:lumOff val="35000"/>
                    </a:schemeClr>
                  </a:solidFill>
                </a:rPr>
                <a:t>09</a:t>
              </a:r>
              <a:r>
                <a:rPr lang="lt-LT" sz="1200" dirty="0">
                  <a:solidFill>
                    <a:schemeClr val="tx1">
                      <a:lumMod val="65000"/>
                      <a:lumOff val="35000"/>
                    </a:schemeClr>
                  </a:solidFill>
                </a:rPr>
                <a:t> </a:t>
              </a:r>
              <a:r>
                <a:rPr lang="en-US" sz="1200" dirty="0">
                  <a:solidFill>
                    <a:schemeClr val="tx1">
                      <a:lumMod val="65000"/>
                      <a:lumOff val="35000"/>
                    </a:schemeClr>
                  </a:solidFill>
                </a:rPr>
                <a:t>19</a:t>
              </a:r>
              <a:endParaRPr lang="lt-LT" sz="1200" dirty="0">
                <a:solidFill>
                  <a:schemeClr val="tx1">
                    <a:lumMod val="65000"/>
                    <a:lumOff val="35000"/>
                  </a:schemeClr>
                </a:solidFill>
              </a:endParaRPr>
            </a:p>
          </p:txBody>
        </p:sp>
        <p:sp>
          <p:nvSpPr>
            <p:cNvPr id="82" name="Oval 81">
              <a:extLst>
                <a:ext uri="{FF2B5EF4-FFF2-40B4-BE49-F238E27FC236}">
                  <a16:creationId xmlns:a16="http://schemas.microsoft.com/office/drawing/2014/main" id="{89CCE8D7-A3BF-40ED-96BF-0DCA8A497490}"/>
                </a:ext>
              </a:extLst>
            </p:cNvPr>
            <p:cNvSpPr/>
            <p:nvPr/>
          </p:nvSpPr>
          <p:spPr>
            <a:xfrm>
              <a:off x="4467693" y="152636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83" name="Graphic 82">
              <a:extLst>
                <a:ext uri="{FF2B5EF4-FFF2-40B4-BE49-F238E27FC236}">
                  <a16:creationId xmlns:a16="http://schemas.microsoft.com/office/drawing/2014/main" id="{660EFB3D-6D33-4040-B45A-C9989C94FE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5648" y="1629526"/>
              <a:ext cx="244336" cy="244336"/>
            </a:xfrm>
            <a:prstGeom prst="rect">
              <a:avLst/>
            </a:prstGeom>
          </p:spPr>
        </p:pic>
        <p:sp>
          <p:nvSpPr>
            <p:cNvPr id="84" name="TextBox 83">
              <a:extLst>
                <a:ext uri="{FF2B5EF4-FFF2-40B4-BE49-F238E27FC236}">
                  <a16:creationId xmlns:a16="http://schemas.microsoft.com/office/drawing/2014/main" id="{FB7192C7-6E95-4825-953E-83EA8F55323F}"/>
                </a:ext>
              </a:extLst>
            </p:cNvPr>
            <p:cNvSpPr txBox="1"/>
            <p:nvPr/>
          </p:nvSpPr>
          <p:spPr>
            <a:xfrm>
              <a:off x="3560132" y="2054621"/>
              <a:ext cx="2275368" cy="276999"/>
            </a:xfrm>
            <a:prstGeom prst="rect">
              <a:avLst/>
            </a:prstGeom>
            <a:noFill/>
          </p:spPr>
          <p:txBody>
            <a:bodyPr wrap="square">
              <a:spAutoFit/>
            </a:bodyPr>
            <a:lstStyle/>
            <a:p>
              <a:pPr algn="ctr"/>
              <a:r>
                <a:rPr lang="lt-LT" sz="1200" dirty="0">
                  <a:solidFill>
                    <a:srgbClr val="004B50"/>
                  </a:solidFill>
                </a:rPr>
                <a:t>TIKSLAS</a:t>
              </a:r>
            </a:p>
          </p:txBody>
        </p:sp>
        <p:sp>
          <p:nvSpPr>
            <p:cNvPr id="85" name="TextBox 84">
              <a:extLst>
                <a:ext uri="{FF2B5EF4-FFF2-40B4-BE49-F238E27FC236}">
                  <a16:creationId xmlns:a16="http://schemas.microsoft.com/office/drawing/2014/main" id="{822ABD5F-7092-48D8-B7DF-E840D8B62A9D}"/>
                </a:ext>
              </a:extLst>
            </p:cNvPr>
            <p:cNvSpPr txBox="1"/>
            <p:nvPr/>
          </p:nvSpPr>
          <p:spPr>
            <a:xfrm>
              <a:off x="3433618" y="2320356"/>
              <a:ext cx="2528396" cy="646331"/>
            </a:xfrm>
            <a:prstGeom prst="rect">
              <a:avLst/>
            </a:prstGeom>
            <a:noFill/>
          </p:spPr>
          <p:txBody>
            <a:bodyPr wrap="square">
              <a:spAutoFit/>
            </a:bodyPr>
            <a:lstStyle>
              <a:defPPr>
                <a:defRPr lang="lt-LT"/>
              </a:defPPr>
              <a:lvl1pPr algn="ctr">
                <a:defRPr sz="1400"/>
              </a:lvl1pPr>
            </a:lstStyle>
            <a:p>
              <a:r>
                <a:rPr lang="lt-LT" sz="1200" dirty="0">
                  <a:solidFill>
                    <a:srgbClr val="727272"/>
                  </a:solidFill>
                </a:rPr>
                <a:t>Išsiaiškinti šalies gyventojų nuostatas su lyčių lygybe susijusiais klausimais</a:t>
              </a:r>
              <a:r>
                <a:rPr lang="en-US" sz="1200" dirty="0">
                  <a:solidFill>
                    <a:srgbClr val="727272"/>
                  </a:solidFill>
                </a:rPr>
                <a:t>.</a:t>
              </a:r>
              <a:endParaRPr lang="lt-LT" sz="1200" dirty="0">
                <a:solidFill>
                  <a:srgbClr val="727272"/>
                </a:solidFill>
              </a:endParaRPr>
            </a:p>
          </p:txBody>
        </p:sp>
        <p:sp>
          <p:nvSpPr>
            <p:cNvPr id="86" name="Oval 85">
              <a:extLst>
                <a:ext uri="{FF2B5EF4-FFF2-40B4-BE49-F238E27FC236}">
                  <a16:creationId xmlns:a16="http://schemas.microsoft.com/office/drawing/2014/main" id="{9B0DD0EE-E695-45F1-B923-9F4A6FBA7E3A}"/>
                </a:ext>
              </a:extLst>
            </p:cNvPr>
            <p:cNvSpPr/>
            <p:nvPr/>
          </p:nvSpPr>
          <p:spPr>
            <a:xfrm>
              <a:off x="7264056" y="1523615"/>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7" name="Oval 86">
              <a:extLst>
                <a:ext uri="{FF2B5EF4-FFF2-40B4-BE49-F238E27FC236}">
                  <a16:creationId xmlns:a16="http://schemas.microsoft.com/office/drawing/2014/main" id="{C46EA566-C965-452C-9614-70402D2AFECF}"/>
                </a:ext>
              </a:extLst>
            </p:cNvPr>
            <p:cNvSpPr/>
            <p:nvPr/>
          </p:nvSpPr>
          <p:spPr>
            <a:xfrm>
              <a:off x="10060419" y="1522539"/>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8" name="Oval 87">
              <a:extLst>
                <a:ext uri="{FF2B5EF4-FFF2-40B4-BE49-F238E27FC236}">
                  <a16:creationId xmlns:a16="http://schemas.microsoft.com/office/drawing/2014/main" id="{F6401D51-3FFB-43E7-A1FD-059A2E09E1D5}"/>
                </a:ext>
              </a:extLst>
            </p:cNvPr>
            <p:cNvSpPr/>
            <p:nvPr/>
          </p:nvSpPr>
          <p:spPr>
            <a:xfrm>
              <a:off x="7264056" y="374027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9" name="Oval 88">
              <a:extLst>
                <a:ext uri="{FF2B5EF4-FFF2-40B4-BE49-F238E27FC236}">
                  <a16:creationId xmlns:a16="http://schemas.microsoft.com/office/drawing/2014/main" id="{AB696D6B-6F71-4CEB-8F59-B8925CDF5937}"/>
                </a:ext>
              </a:extLst>
            </p:cNvPr>
            <p:cNvSpPr/>
            <p:nvPr/>
          </p:nvSpPr>
          <p:spPr>
            <a:xfrm>
              <a:off x="10060419" y="3740247"/>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0" name="Oval 89">
              <a:extLst>
                <a:ext uri="{FF2B5EF4-FFF2-40B4-BE49-F238E27FC236}">
                  <a16:creationId xmlns:a16="http://schemas.microsoft.com/office/drawing/2014/main" id="{92369592-AC75-42A3-9977-28C260595BC6}"/>
                </a:ext>
              </a:extLst>
            </p:cNvPr>
            <p:cNvSpPr/>
            <p:nvPr/>
          </p:nvSpPr>
          <p:spPr>
            <a:xfrm>
              <a:off x="1671330" y="3739872"/>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1" name="Oval 90">
              <a:extLst>
                <a:ext uri="{FF2B5EF4-FFF2-40B4-BE49-F238E27FC236}">
                  <a16:creationId xmlns:a16="http://schemas.microsoft.com/office/drawing/2014/main" id="{F6DFD68D-8256-47AA-9227-DF27325C4D38}"/>
                </a:ext>
              </a:extLst>
            </p:cNvPr>
            <p:cNvSpPr/>
            <p:nvPr/>
          </p:nvSpPr>
          <p:spPr>
            <a:xfrm>
              <a:off x="4467693" y="3738796"/>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2" name="TextBox 91">
              <a:extLst>
                <a:ext uri="{FF2B5EF4-FFF2-40B4-BE49-F238E27FC236}">
                  <a16:creationId xmlns:a16="http://schemas.microsoft.com/office/drawing/2014/main" id="{E25D576B-5DB0-45DF-8DF6-B44275BC45B9}"/>
                </a:ext>
              </a:extLst>
            </p:cNvPr>
            <p:cNvSpPr txBox="1"/>
            <p:nvPr/>
          </p:nvSpPr>
          <p:spPr>
            <a:xfrm>
              <a:off x="6377760" y="2054621"/>
              <a:ext cx="2232837" cy="276999"/>
            </a:xfrm>
            <a:prstGeom prst="rect">
              <a:avLst/>
            </a:prstGeom>
            <a:noFill/>
          </p:spPr>
          <p:txBody>
            <a:bodyPr wrap="square">
              <a:spAutoFit/>
            </a:bodyPr>
            <a:lstStyle/>
            <a:p>
              <a:pPr algn="ctr"/>
              <a:r>
                <a:rPr lang="lt-LT" sz="1200" dirty="0">
                  <a:solidFill>
                    <a:srgbClr val="004B50"/>
                  </a:solidFill>
                </a:rPr>
                <a:t>TIKSLINĖ GRUPĖ</a:t>
              </a:r>
            </a:p>
          </p:txBody>
        </p:sp>
        <p:pic>
          <p:nvPicPr>
            <p:cNvPr id="93" name="Graphic 92">
              <a:extLst>
                <a:ext uri="{FF2B5EF4-FFF2-40B4-BE49-F238E27FC236}">
                  <a16:creationId xmlns:a16="http://schemas.microsoft.com/office/drawing/2014/main" id="{BF1F5C8E-D5DF-4299-A73F-5AAB62D4B0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75251" y="1645663"/>
              <a:ext cx="236014" cy="236014"/>
            </a:xfrm>
            <a:prstGeom prst="rect">
              <a:avLst/>
            </a:prstGeom>
          </p:spPr>
        </p:pic>
        <p:sp>
          <p:nvSpPr>
            <p:cNvPr id="94" name="TextBox 93">
              <a:extLst>
                <a:ext uri="{FF2B5EF4-FFF2-40B4-BE49-F238E27FC236}">
                  <a16:creationId xmlns:a16="http://schemas.microsoft.com/office/drawing/2014/main" id="{D139BCD5-D2C9-4208-B547-053180E345B5}"/>
                </a:ext>
              </a:extLst>
            </p:cNvPr>
            <p:cNvSpPr txBox="1"/>
            <p:nvPr/>
          </p:nvSpPr>
          <p:spPr>
            <a:xfrm>
              <a:off x="6377760" y="2331620"/>
              <a:ext cx="2309040" cy="461665"/>
            </a:xfrm>
            <a:prstGeom prst="rect">
              <a:avLst/>
            </a:prstGeom>
            <a:noFill/>
          </p:spPr>
          <p:txBody>
            <a:bodyPr wrap="square">
              <a:spAutoFit/>
            </a:bodyPr>
            <a:lstStyle/>
            <a:p>
              <a:pPr algn="ctr"/>
              <a:r>
                <a:rPr lang="lt-LT" sz="1200" dirty="0">
                  <a:solidFill>
                    <a:srgbClr val="727272"/>
                  </a:solidFill>
                </a:rPr>
                <a:t>18 m. ir vyresni nuolatiniai Lietuvos gyventojai</a:t>
              </a:r>
              <a:r>
                <a:rPr lang="en-US" sz="1200" dirty="0">
                  <a:solidFill>
                    <a:srgbClr val="727272"/>
                  </a:solidFill>
                </a:rPr>
                <a:t>.</a:t>
              </a:r>
              <a:endParaRPr lang="lt-LT" sz="1200" dirty="0">
                <a:solidFill>
                  <a:srgbClr val="727272"/>
                </a:solidFill>
              </a:endParaRPr>
            </a:p>
          </p:txBody>
        </p:sp>
        <p:sp>
          <p:nvSpPr>
            <p:cNvPr id="95" name="TextBox 94">
              <a:extLst>
                <a:ext uri="{FF2B5EF4-FFF2-40B4-BE49-F238E27FC236}">
                  <a16:creationId xmlns:a16="http://schemas.microsoft.com/office/drawing/2014/main" id="{E91B7E4B-9975-49A1-8CDE-DB473C8E3EE5}"/>
                </a:ext>
              </a:extLst>
            </p:cNvPr>
            <p:cNvSpPr txBox="1"/>
            <p:nvPr/>
          </p:nvSpPr>
          <p:spPr>
            <a:xfrm>
              <a:off x="9149191" y="2066268"/>
              <a:ext cx="2282702" cy="276999"/>
            </a:xfrm>
            <a:prstGeom prst="rect">
              <a:avLst/>
            </a:prstGeom>
            <a:noFill/>
          </p:spPr>
          <p:txBody>
            <a:bodyPr wrap="square">
              <a:spAutoFit/>
            </a:bodyPr>
            <a:lstStyle/>
            <a:p>
              <a:pPr algn="ctr"/>
              <a:r>
                <a:rPr lang="lt-LT" sz="1200" dirty="0">
                  <a:solidFill>
                    <a:srgbClr val="004B50"/>
                  </a:solidFill>
                </a:rPr>
                <a:t>APKLAUSOS METODAS</a:t>
              </a:r>
            </a:p>
          </p:txBody>
        </p:sp>
        <p:pic>
          <p:nvPicPr>
            <p:cNvPr id="96" name="Graphic 95">
              <a:extLst>
                <a:ext uri="{FF2B5EF4-FFF2-40B4-BE49-F238E27FC236}">
                  <a16:creationId xmlns:a16="http://schemas.microsoft.com/office/drawing/2014/main" id="{0F64D867-F8A9-4849-96AA-228B972C22A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37233" y="1601151"/>
              <a:ext cx="313874" cy="313874"/>
            </a:xfrm>
            <a:prstGeom prst="rect">
              <a:avLst/>
            </a:prstGeom>
          </p:spPr>
        </p:pic>
        <p:sp>
          <p:nvSpPr>
            <p:cNvPr id="97" name="TextBox 96">
              <a:extLst>
                <a:ext uri="{FF2B5EF4-FFF2-40B4-BE49-F238E27FC236}">
                  <a16:creationId xmlns:a16="http://schemas.microsoft.com/office/drawing/2014/main" id="{13B3E82D-DD4F-44F0-9274-A82425D53086}"/>
                </a:ext>
              </a:extLst>
            </p:cNvPr>
            <p:cNvSpPr txBox="1"/>
            <p:nvPr/>
          </p:nvSpPr>
          <p:spPr>
            <a:xfrm>
              <a:off x="1354761" y="4299841"/>
              <a:ext cx="1093384" cy="276999"/>
            </a:xfrm>
            <a:prstGeom prst="rect">
              <a:avLst/>
            </a:prstGeom>
            <a:noFill/>
          </p:spPr>
          <p:txBody>
            <a:bodyPr wrap="square">
              <a:spAutoFit/>
            </a:bodyPr>
            <a:lstStyle/>
            <a:p>
              <a:pPr algn="ctr"/>
              <a:r>
                <a:rPr lang="lt-LT" sz="1200" dirty="0">
                  <a:solidFill>
                    <a:srgbClr val="004B50"/>
                  </a:solidFill>
                </a:rPr>
                <a:t>IMTIS</a:t>
              </a:r>
            </a:p>
          </p:txBody>
        </p:sp>
        <p:sp>
          <p:nvSpPr>
            <p:cNvPr id="98" name="TextBox 97">
              <a:extLst>
                <a:ext uri="{FF2B5EF4-FFF2-40B4-BE49-F238E27FC236}">
                  <a16:creationId xmlns:a16="http://schemas.microsoft.com/office/drawing/2014/main" id="{2FBD97AD-30E3-4EE0-A0CF-02386BCBC782}"/>
                </a:ext>
              </a:extLst>
            </p:cNvPr>
            <p:cNvSpPr txBox="1"/>
            <p:nvPr/>
          </p:nvSpPr>
          <p:spPr>
            <a:xfrm>
              <a:off x="3777516" y="4297060"/>
              <a:ext cx="1840599" cy="276999"/>
            </a:xfrm>
            <a:prstGeom prst="rect">
              <a:avLst/>
            </a:prstGeom>
            <a:noFill/>
          </p:spPr>
          <p:txBody>
            <a:bodyPr wrap="square">
              <a:spAutoFit/>
            </a:bodyPr>
            <a:lstStyle/>
            <a:p>
              <a:pPr algn="ctr"/>
              <a:r>
                <a:rPr lang="lt-LT" sz="1200" dirty="0">
                  <a:solidFill>
                    <a:srgbClr val="004B50"/>
                  </a:solidFill>
                </a:rPr>
                <a:t>ATRANKA</a:t>
              </a:r>
            </a:p>
          </p:txBody>
        </p:sp>
        <p:sp>
          <p:nvSpPr>
            <p:cNvPr id="99" name="TextBox 98">
              <a:extLst>
                <a:ext uri="{FF2B5EF4-FFF2-40B4-BE49-F238E27FC236}">
                  <a16:creationId xmlns:a16="http://schemas.microsoft.com/office/drawing/2014/main" id="{E061B49E-37B5-4298-93BA-7F85B85C0B83}"/>
                </a:ext>
              </a:extLst>
            </p:cNvPr>
            <p:cNvSpPr txBox="1"/>
            <p:nvPr/>
          </p:nvSpPr>
          <p:spPr>
            <a:xfrm>
              <a:off x="6248399" y="4309725"/>
              <a:ext cx="2519153" cy="276999"/>
            </a:xfrm>
            <a:prstGeom prst="rect">
              <a:avLst/>
            </a:prstGeom>
            <a:noFill/>
          </p:spPr>
          <p:txBody>
            <a:bodyPr wrap="square">
              <a:spAutoFit/>
            </a:bodyPr>
            <a:lstStyle/>
            <a:p>
              <a:pPr algn="ctr"/>
              <a:r>
                <a:rPr lang="lt-LT" sz="1200" dirty="0">
                  <a:solidFill>
                    <a:srgbClr val="004B50"/>
                  </a:solidFill>
                </a:rPr>
                <a:t>LOKACIJA</a:t>
              </a:r>
            </a:p>
          </p:txBody>
        </p:sp>
        <p:pic>
          <p:nvPicPr>
            <p:cNvPr id="12" name="Graphic 11">
              <a:extLst>
                <a:ext uri="{FF2B5EF4-FFF2-40B4-BE49-F238E27FC236}">
                  <a16:creationId xmlns:a16="http://schemas.microsoft.com/office/drawing/2014/main" id="{42A2DCDA-670E-48AA-9798-CA12327AD52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75648" y="3821821"/>
              <a:ext cx="294198" cy="294198"/>
            </a:xfrm>
            <a:prstGeom prst="rect">
              <a:avLst/>
            </a:prstGeom>
          </p:spPr>
        </p:pic>
      </p:grpSp>
      <p:pic>
        <p:nvPicPr>
          <p:cNvPr id="16" name="Graphic 15">
            <a:extLst>
              <a:ext uri="{FF2B5EF4-FFF2-40B4-BE49-F238E27FC236}">
                <a16:creationId xmlns:a16="http://schemas.microsoft.com/office/drawing/2014/main" id="{B87C6AF8-CED8-4115-AF55-ECD9F20D6E4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78895" y="3882395"/>
            <a:ext cx="256940" cy="256940"/>
          </a:xfrm>
          <a:prstGeom prst="rect">
            <a:avLst/>
          </a:prstGeom>
        </p:spPr>
      </p:pic>
      <p:pic>
        <p:nvPicPr>
          <p:cNvPr id="18" name="Graphic 17">
            <a:extLst>
              <a:ext uri="{FF2B5EF4-FFF2-40B4-BE49-F238E27FC236}">
                <a16:creationId xmlns:a16="http://schemas.microsoft.com/office/drawing/2014/main" id="{A1CE720C-48CA-45CC-9555-485662FADA3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61197" y="3848001"/>
            <a:ext cx="279885" cy="279885"/>
          </a:xfrm>
          <a:prstGeom prst="rect">
            <a:avLst/>
          </a:prstGeom>
        </p:spPr>
      </p:pic>
      <p:sp>
        <p:nvSpPr>
          <p:cNvPr id="100" name="TextBox 99">
            <a:extLst>
              <a:ext uri="{FF2B5EF4-FFF2-40B4-BE49-F238E27FC236}">
                <a16:creationId xmlns:a16="http://schemas.microsoft.com/office/drawing/2014/main" id="{428F88D8-F9DA-4039-BF5F-EC28EB602AB5}"/>
              </a:ext>
            </a:extLst>
          </p:cNvPr>
          <p:cNvSpPr txBox="1"/>
          <p:nvPr/>
        </p:nvSpPr>
        <p:spPr>
          <a:xfrm>
            <a:off x="9149191" y="4317878"/>
            <a:ext cx="2282702" cy="276999"/>
          </a:xfrm>
          <a:prstGeom prst="rect">
            <a:avLst/>
          </a:prstGeom>
          <a:noFill/>
        </p:spPr>
        <p:txBody>
          <a:bodyPr wrap="square">
            <a:spAutoFit/>
          </a:bodyPr>
          <a:lstStyle/>
          <a:p>
            <a:pPr algn="ctr"/>
            <a:r>
              <a:rPr lang="lt-LT" sz="1200" dirty="0">
                <a:solidFill>
                  <a:srgbClr val="004B50"/>
                </a:solidFill>
              </a:rPr>
              <a:t>DUOMENŲ ANALIZĖ</a:t>
            </a:r>
          </a:p>
        </p:txBody>
      </p:sp>
      <p:sp>
        <p:nvSpPr>
          <p:cNvPr id="101" name="TextBox 100">
            <a:extLst>
              <a:ext uri="{FF2B5EF4-FFF2-40B4-BE49-F238E27FC236}">
                <a16:creationId xmlns:a16="http://schemas.microsoft.com/office/drawing/2014/main" id="{A3EB05B2-D2BE-4614-AD10-65E50C7FD13C}"/>
              </a:ext>
            </a:extLst>
          </p:cNvPr>
          <p:cNvSpPr txBox="1"/>
          <p:nvPr/>
        </p:nvSpPr>
        <p:spPr>
          <a:xfrm>
            <a:off x="726555" y="4610389"/>
            <a:ext cx="2349796" cy="461665"/>
          </a:xfrm>
          <a:prstGeom prst="rect">
            <a:avLst/>
          </a:prstGeom>
          <a:noFill/>
        </p:spPr>
        <p:txBody>
          <a:bodyPr wrap="square">
            <a:spAutoFit/>
          </a:bodyPr>
          <a:lstStyle>
            <a:defPPr>
              <a:defRPr lang="lt-LT"/>
            </a:defPPr>
            <a:lvl1pPr algn="ctr">
              <a:defRPr sz="1400"/>
            </a:lvl1pPr>
          </a:lstStyle>
          <a:p>
            <a:r>
              <a:rPr lang="lt-LT" sz="1200" dirty="0">
                <a:solidFill>
                  <a:srgbClr val="727272"/>
                </a:solidFill>
              </a:rPr>
              <a:t>Tyrimo metu buvo apklausta 1014 respondentų.</a:t>
            </a:r>
          </a:p>
        </p:txBody>
      </p:sp>
      <p:sp>
        <p:nvSpPr>
          <p:cNvPr id="102" name="TextBox 101">
            <a:extLst>
              <a:ext uri="{FF2B5EF4-FFF2-40B4-BE49-F238E27FC236}">
                <a16:creationId xmlns:a16="http://schemas.microsoft.com/office/drawing/2014/main" id="{48D747F4-8606-40E8-8C79-A8C2976BAE5F}"/>
              </a:ext>
            </a:extLst>
          </p:cNvPr>
          <p:cNvSpPr txBox="1"/>
          <p:nvPr/>
        </p:nvSpPr>
        <p:spPr>
          <a:xfrm>
            <a:off x="9098867" y="2334507"/>
            <a:ext cx="2378920" cy="830997"/>
          </a:xfrm>
          <a:prstGeom prst="rect">
            <a:avLst/>
          </a:prstGeom>
          <a:noFill/>
        </p:spPr>
        <p:txBody>
          <a:bodyPr wrap="square">
            <a:spAutoFit/>
          </a:bodyPr>
          <a:lstStyle/>
          <a:p>
            <a:pPr algn="ctr"/>
            <a:r>
              <a:rPr lang="lt-LT" sz="1200" dirty="0">
                <a:solidFill>
                  <a:schemeClr val="tx1">
                    <a:lumMod val="65000"/>
                    <a:lumOff val="35000"/>
                  </a:schemeClr>
                </a:solidFill>
              </a:rPr>
              <a:t>Kombinuotas metodas: CATI </a:t>
            </a:r>
            <a:r>
              <a:rPr lang="lt-LT" sz="1200" i="1" dirty="0">
                <a:solidFill>
                  <a:schemeClr val="tx1">
                    <a:lumMod val="65000"/>
                    <a:lumOff val="35000"/>
                  </a:schemeClr>
                </a:solidFill>
              </a:rPr>
              <a:t>(Computer Assisted Telephone Interview) </a:t>
            </a:r>
            <a:r>
              <a:rPr lang="lt-LT" sz="1200" dirty="0">
                <a:solidFill>
                  <a:schemeClr val="tx1">
                    <a:lumMod val="65000"/>
                    <a:lumOff val="35000"/>
                  </a:schemeClr>
                </a:solidFill>
              </a:rPr>
              <a:t>ir CAWI </a:t>
            </a:r>
            <a:r>
              <a:rPr lang="lt-LT" sz="1200" i="1" dirty="0">
                <a:solidFill>
                  <a:schemeClr val="tx1">
                    <a:lumMod val="65000"/>
                    <a:lumOff val="35000"/>
                  </a:schemeClr>
                </a:solidFill>
              </a:rPr>
              <a:t>(Computer Assisted </a:t>
            </a:r>
            <a:r>
              <a:rPr lang="lt-LT" sz="1200" dirty="0">
                <a:solidFill>
                  <a:schemeClr val="tx1">
                    <a:lumMod val="65000"/>
                    <a:lumOff val="35000"/>
                  </a:schemeClr>
                </a:solidFill>
              </a:rPr>
              <a:t>WEB</a:t>
            </a:r>
            <a:r>
              <a:rPr lang="lt-LT" sz="1200" i="1" dirty="0">
                <a:solidFill>
                  <a:schemeClr val="tx1">
                    <a:lumMod val="65000"/>
                    <a:lumOff val="35000"/>
                  </a:schemeClr>
                </a:solidFill>
              </a:rPr>
              <a:t> Interview).</a:t>
            </a:r>
          </a:p>
        </p:txBody>
      </p:sp>
      <p:sp>
        <p:nvSpPr>
          <p:cNvPr id="103" name="TextBox 102">
            <a:extLst>
              <a:ext uri="{FF2B5EF4-FFF2-40B4-BE49-F238E27FC236}">
                <a16:creationId xmlns:a16="http://schemas.microsoft.com/office/drawing/2014/main" id="{03BC3E1C-F7D3-455B-AC55-3047387A7145}"/>
              </a:ext>
            </a:extLst>
          </p:cNvPr>
          <p:cNvSpPr txBox="1"/>
          <p:nvPr/>
        </p:nvSpPr>
        <p:spPr>
          <a:xfrm>
            <a:off x="3431656" y="4599628"/>
            <a:ext cx="2489161" cy="461665"/>
          </a:xfrm>
          <a:prstGeom prst="rect">
            <a:avLst/>
          </a:prstGeom>
          <a:noFill/>
        </p:spPr>
        <p:txBody>
          <a:bodyPr wrap="square">
            <a:spAutoFit/>
          </a:bodyPr>
          <a:lstStyle/>
          <a:p>
            <a:pPr algn="ctr"/>
            <a:r>
              <a:rPr lang="lt-LT" sz="1200" dirty="0">
                <a:solidFill>
                  <a:srgbClr val="727272"/>
                </a:solidFill>
              </a:rPr>
              <a:t>Tyrime naudotas kvotinės atrankos metodas.</a:t>
            </a:r>
          </a:p>
        </p:txBody>
      </p:sp>
      <p:pic>
        <p:nvPicPr>
          <p:cNvPr id="23" name="Graphic 22">
            <a:extLst>
              <a:ext uri="{FF2B5EF4-FFF2-40B4-BE49-F238E27FC236}">
                <a16:creationId xmlns:a16="http://schemas.microsoft.com/office/drawing/2014/main" id="{F1A8B9D3-95DE-425E-AD11-EECFBF5398C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42283" y="3848608"/>
            <a:ext cx="292088" cy="292088"/>
          </a:xfrm>
          <a:prstGeom prst="rect">
            <a:avLst/>
          </a:prstGeom>
        </p:spPr>
      </p:pic>
      <p:sp>
        <p:nvSpPr>
          <p:cNvPr id="104" name="TextBox 103">
            <a:extLst>
              <a:ext uri="{FF2B5EF4-FFF2-40B4-BE49-F238E27FC236}">
                <a16:creationId xmlns:a16="http://schemas.microsoft.com/office/drawing/2014/main" id="{7C45B785-C1FE-4B10-A872-4F665109F593}"/>
              </a:ext>
            </a:extLst>
          </p:cNvPr>
          <p:cNvSpPr txBox="1"/>
          <p:nvPr/>
        </p:nvSpPr>
        <p:spPr>
          <a:xfrm>
            <a:off x="6377761" y="4594231"/>
            <a:ext cx="2232836" cy="276999"/>
          </a:xfrm>
          <a:prstGeom prst="rect">
            <a:avLst/>
          </a:prstGeom>
          <a:noFill/>
        </p:spPr>
        <p:txBody>
          <a:bodyPr wrap="square">
            <a:spAutoFit/>
          </a:bodyPr>
          <a:lstStyle/>
          <a:p>
            <a:pPr algn="ctr"/>
            <a:r>
              <a:rPr lang="lt-LT" sz="1200" dirty="0">
                <a:solidFill>
                  <a:srgbClr val="727272"/>
                </a:solidFill>
              </a:rPr>
              <a:t>Visa šalies teritorija. </a:t>
            </a:r>
          </a:p>
        </p:txBody>
      </p:sp>
      <p:sp>
        <p:nvSpPr>
          <p:cNvPr id="105" name="TextBox 104">
            <a:extLst>
              <a:ext uri="{FF2B5EF4-FFF2-40B4-BE49-F238E27FC236}">
                <a16:creationId xmlns:a16="http://schemas.microsoft.com/office/drawing/2014/main" id="{DF1ABB0A-515D-481D-8016-209EED765A90}"/>
              </a:ext>
            </a:extLst>
          </p:cNvPr>
          <p:cNvSpPr txBox="1"/>
          <p:nvPr/>
        </p:nvSpPr>
        <p:spPr>
          <a:xfrm>
            <a:off x="8896914" y="4609189"/>
            <a:ext cx="2796365" cy="1200329"/>
          </a:xfrm>
          <a:prstGeom prst="rect">
            <a:avLst/>
          </a:prstGeom>
          <a:noFill/>
        </p:spPr>
        <p:txBody>
          <a:bodyPr wrap="square">
            <a:spAutoFit/>
          </a:bodyPr>
          <a:lstStyle/>
          <a:p>
            <a:pPr algn="ctr"/>
            <a:r>
              <a:rPr lang="lt-LT" sz="1200" dirty="0">
                <a:solidFill>
                  <a:srgbClr val="727272"/>
                </a:solidFill>
              </a:rPr>
              <a:t>Analizė atlikta SPSS/PC programine įranga. Ataskaitoje pateikiami bendrieji atsakymų pasiskirstymai (procentai), ir pasiskirstymai pagal socialines-demografines charakteristikas (Žr. Priedus).</a:t>
            </a:r>
          </a:p>
        </p:txBody>
      </p:sp>
    </p:spTree>
    <p:extLst>
      <p:ext uri="{BB962C8B-B14F-4D97-AF65-F5344CB8AC3E}">
        <p14:creationId xmlns:p14="http://schemas.microsoft.com/office/powerpoint/2010/main" val="234430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extLst>
              <p:ext uri="{D42A27DB-BD31-4B8C-83A1-F6EECF244321}">
                <p14:modId xmlns:p14="http://schemas.microsoft.com/office/powerpoint/2010/main" val="2555643969"/>
              </p:ext>
            </p:extLst>
          </p:nvPr>
        </p:nvGraphicFramePr>
        <p:xfrm>
          <a:off x="1221178" y="205570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a:p>
            <a:endParaRPr lang="lt-LT" sz="1200" dirty="0"/>
          </a:p>
        </p:txBody>
      </p:sp>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a:xfrm>
            <a:off x="8679826" y="1828800"/>
            <a:ext cx="2819709" cy="4130936"/>
          </a:xfrm>
        </p:spPr>
        <p:txBody>
          <a:bodyPr/>
          <a:lstStyle/>
          <a:p>
            <a:r>
              <a:rPr lang="lt-LT" dirty="0"/>
              <a:t>Moterys, vidutinių pajamų apklaustieji (301-700 EUR), namų ūkio su vaikais ir vienišo tėvo / motinos šeimos respondentai dažniau teigia, kad pažįsta moterų, kurios yra patyrusios seksualinę prievartą.</a:t>
            </a: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Žinau, asmeniškai pažįstu moterų, kurios yra patyrusios seksualinę prievartą: </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PAŽĮSTAMOS MOTERYS, PATYRUSIOS SEKSUALINĘ PRIEVARTĄ (%)</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spTree>
    <p:extLst>
      <p:ext uri="{BB962C8B-B14F-4D97-AF65-F5344CB8AC3E}">
        <p14:creationId xmlns:p14="http://schemas.microsoft.com/office/powerpoint/2010/main" val="1960724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Atsakykite apie žemiau pateiktas situacijas dėl seksualinio priekabiavimo</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SEKSUALINIO PRIEKABIAVIMO PATYRIMAS ARTIMOJE IR VIEŠOJE APLINKOJE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graphicFrame>
        <p:nvGraphicFramePr>
          <p:cNvPr id="9" name="Content Placeholder 9">
            <a:extLst>
              <a:ext uri="{FF2B5EF4-FFF2-40B4-BE49-F238E27FC236}">
                <a16:creationId xmlns:a16="http://schemas.microsoft.com/office/drawing/2014/main" id="{7F582CC0-38E4-429B-B133-864E9C876049}"/>
              </a:ext>
            </a:extLst>
          </p:cNvPr>
          <p:cNvGraphicFramePr>
            <a:graphicFrameLocks/>
          </p:cNvGraphicFramePr>
          <p:nvPr>
            <p:extLst>
              <p:ext uri="{D42A27DB-BD31-4B8C-83A1-F6EECF244321}">
                <p14:modId xmlns:p14="http://schemas.microsoft.com/office/powerpoint/2010/main" val="989061990"/>
              </p:ext>
            </p:extLst>
          </p:nvPr>
        </p:nvGraphicFramePr>
        <p:xfrm>
          <a:off x="815249" y="2186774"/>
          <a:ext cx="7864577" cy="3997237"/>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4">
            <a:extLst>
              <a:ext uri="{FF2B5EF4-FFF2-40B4-BE49-F238E27FC236}">
                <a16:creationId xmlns:a16="http://schemas.microsoft.com/office/drawing/2014/main" id="{41C404AD-3C09-405D-8622-74D4161685CC}"/>
              </a:ext>
            </a:extLst>
          </p:cNvPr>
          <p:cNvSpPr>
            <a:spLocks noGrp="1"/>
          </p:cNvSpPr>
          <p:nvPr>
            <p:ph sz="half" idx="10"/>
          </p:nvPr>
        </p:nvSpPr>
        <p:spPr>
          <a:xfrm>
            <a:off x="8679826" y="1549961"/>
            <a:ext cx="2819709" cy="4130936"/>
          </a:xfrm>
        </p:spPr>
        <p:txBody>
          <a:bodyPr/>
          <a:lstStyle/>
          <a:p>
            <a:r>
              <a:rPr lang="lt-LT" dirty="0"/>
              <a:t>Seksualinį priekabiavimą dažniau yra patyrusios moterys. </a:t>
            </a:r>
          </a:p>
          <a:p>
            <a:endParaRPr lang="lt-LT" dirty="0"/>
          </a:p>
          <a:p>
            <a:r>
              <a:rPr lang="lt-LT" dirty="0"/>
              <a:t>Viešoje aplinkoje (gatvėje, parduotuvėje) patirti seksualinį priekabiavimą dažniau yra tekę didžiųjų miestų gyventojams.</a:t>
            </a:r>
          </a:p>
        </p:txBody>
      </p:sp>
    </p:spTree>
    <p:extLst>
      <p:ext uri="{BB962C8B-B14F-4D97-AF65-F5344CB8AC3E}">
        <p14:creationId xmlns:p14="http://schemas.microsoft.com/office/powerpoint/2010/main" val="1006311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t-LT" sz="1200" dirty="0"/>
          </a:p>
          <a:p>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Atsakykite apie žemiau pateiktas situacijas dėl  priklausomybių</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PAŽĮSTAMOS ŠEIMOS, SUSIDURIANČIOS SU PRIKLAUSOMYBIŲ PROBLEMA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graphicFrame>
        <p:nvGraphicFramePr>
          <p:cNvPr id="9" name="Content Placeholder 9">
            <a:extLst>
              <a:ext uri="{FF2B5EF4-FFF2-40B4-BE49-F238E27FC236}">
                <a16:creationId xmlns:a16="http://schemas.microsoft.com/office/drawing/2014/main" id="{7F582CC0-38E4-429B-B133-864E9C876049}"/>
              </a:ext>
            </a:extLst>
          </p:cNvPr>
          <p:cNvGraphicFramePr>
            <a:graphicFrameLocks/>
          </p:cNvGraphicFramePr>
          <p:nvPr>
            <p:extLst>
              <p:ext uri="{D42A27DB-BD31-4B8C-83A1-F6EECF244321}">
                <p14:modId xmlns:p14="http://schemas.microsoft.com/office/powerpoint/2010/main" val="1538302204"/>
              </p:ext>
            </p:extLst>
          </p:nvPr>
        </p:nvGraphicFramePr>
        <p:xfrm>
          <a:off x="331708" y="1912320"/>
          <a:ext cx="7979954" cy="4280553"/>
        </p:xfrm>
        <a:graphic>
          <a:graphicData uri="http://schemas.openxmlformats.org/drawingml/2006/chart">
            <c:chart xmlns:c="http://schemas.openxmlformats.org/drawingml/2006/chart" xmlns:r="http://schemas.openxmlformats.org/officeDocument/2006/relationships" r:id="rId2"/>
          </a:graphicData>
        </a:graphic>
      </p:graphicFrame>
      <p:sp>
        <p:nvSpPr>
          <p:cNvPr id="12" name="Content Placeholder 4">
            <a:extLst>
              <a:ext uri="{FF2B5EF4-FFF2-40B4-BE49-F238E27FC236}">
                <a16:creationId xmlns:a16="http://schemas.microsoft.com/office/drawing/2014/main" id="{E5C756B5-072C-49EE-8E2A-1485A14241D7}"/>
              </a:ext>
            </a:extLst>
          </p:cNvPr>
          <p:cNvSpPr txBox="1">
            <a:spLocks/>
          </p:cNvSpPr>
          <p:nvPr/>
        </p:nvSpPr>
        <p:spPr>
          <a:xfrm>
            <a:off x="8679826" y="1556078"/>
            <a:ext cx="2819709" cy="4130936"/>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Moterys, vyresni nei 56 m., aukštesnio išsimokslinimo respondentai dažniau žino apie šeimas, kuriose priklausomybės yra didelė problema.</a:t>
            </a:r>
          </a:p>
        </p:txBody>
      </p:sp>
    </p:spTree>
    <p:extLst>
      <p:ext uri="{BB962C8B-B14F-4D97-AF65-F5344CB8AC3E}">
        <p14:creationId xmlns:p14="http://schemas.microsoft.com/office/powerpoint/2010/main" val="259177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a:p>
            <a:endParaRPr lang="lt-LT" sz="1200" dirty="0"/>
          </a:p>
        </p:txBody>
      </p:sp>
      <p:sp>
        <p:nvSpPr>
          <p:cNvPr id="5" name="Content Placeholder 4">
            <a:extLst>
              <a:ext uri="{FF2B5EF4-FFF2-40B4-BE49-F238E27FC236}">
                <a16:creationId xmlns:a16="http://schemas.microsoft.com/office/drawing/2014/main" id="{A96200F3-C8A0-42C5-BEEF-C84AF4425B66}"/>
              </a:ext>
            </a:extLst>
          </p:cNvPr>
          <p:cNvSpPr>
            <a:spLocks noGrp="1"/>
          </p:cNvSpPr>
          <p:nvPr>
            <p:ph sz="half" idx="10"/>
          </p:nvPr>
        </p:nvSpPr>
        <p:spPr/>
        <p:txBody>
          <a:bodyPr/>
          <a:lstStyle/>
          <a:p>
            <a:r>
              <a:rPr lang="lt-LT" dirty="0"/>
              <a:t>Vyresni nei 46 m. respondentai dažniau žinotų, kur kreiptis. Moterys dažniau nežinotų.</a:t>
            </a:r>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Ar Jūs žinotumėte, kur kreiptis patyrus diskriminaciją?</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ŽINOJIMAS, KUR KREIPTIS PATYRUS DISKRIMINACIJĄ (%)</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spTree>
    <p:extLst>
      <p:ext uri="{BB962C8B-B14F-4D97-AF65-F5344CB8AC3E}">
        <p14:creationId xmlns:p14="http://schemas.microsoft.com/office/powerpoint/2010/main" val="1359033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3">
            <a:extLst>
              <a:ext uri="{FF2B5EF4-FFF2-40B4-BE49-F238E27FC236}">
                <a16:creationId xmlns:a16="http://schemas.microsoft.com/office/drawing/2014/main" id="{D0466F5A-3133-4FE2-9EF7-28DF42A859B3}"/>
              </a:ext>
            </a:extLst>
          </p:cNvPr>
          <p:cNvGraphicFramePr>
            <a:graphicFrameLocks/>
          </p:cNvGraphicFramePr>
          <p:nvPr>
            <p:extLst>
              <p:ext uri="{D42A27DB-BD31-4B8C-83A1-F6EECF244321}">
                <p14:modId xmlns:p14="http://schemas.microsoft.com/office/powerpoint/2010/main" val="2420069905"/>
              </p:ext>
            </p:extLst>
          </p:nvPr>
        </p:nvGraphicFramePr>
        <p:xfrm>
          <a:off x="1221178" y="2055700"/>
          <a:ext cx="7734929" cy="3904036"/>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3">
            <a:extLst>
              <a:ext uri="{FF2B5EF4-FFF2-40B4-BE49-F238E27FC236}">
                <a16:creationId xmlns:a16="http://schemas.microsoft.com/office/drawing/2014/main" id="{7CE6269A-06BC-487E-829B-90E0367B1E1B}"/>
              </a:ext>
            </a:extLst>
          </p:cNvPr>
          <p:cNvSpPr txBox="1">
            <a:spLocks/>
          </p:cNvSpPr>
          <p:nvPr/>
        </p:nvSpPr>
        <p:spPr>
          <a:xfrm>
            <a:off x="8679826" y="4118631"/>
            <a:ext cx="3002743" cy="636462"/>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a:p>
            <a:endParaRPr lang="lt-LT" sz="1200" dirty="0"/>
          </a:p>
        </p:txBody>
      </p:sp>
      <p:sp>
        <p:nvSpPr>
          <p:cNvPr id="14" name="Content Placeholder 1">
            <a:extLst>
              <a:ext uri="{FF2B5EF4-FFF2-40B4-BE49-F238E27FC236}">
                <a16:creationId xmlns:a16="http://schemas.microsoft.com/office/drawing/2014/main" id="{95EEA9E2-42E6-4AC6-82E6-A6C5A442642D}"/>
              </a:ext>
            </a:extLst>
          </p:cNvPr>
          <p:cNvSpPr>
            <a:spLocks noGrp="1"/>
          </p:cNvSpPr>
          <p:nvPr>
            <p:ph sz="half" idx="1"/>
          </p:nvPr>
        </p:nvSpPr>
        <p:spPr>
          <a:xfrm>
            <a:off x="1225462" y="1262439"/>
            <a:ext cx="9736580" cy="293639"/>
          </a:xfrm>
        </p:spPr>
        <p:txBody>
          <a:bodyPr/>
          <a:lstStyle/>
          <a:p>
            <a:r>
              <a:rPr lang="lt-LT" dirty="0"/>
              <a:t>Ar galimai patyrę diskriminaciją kreiptumėtės į kompetentingas institucijas siekdami apginti savo pažeistas teises?</a:t>
            </a:r>
          </a:p>
        </p:txBody>
      </p:sp>
      <p:sp>
        <p:nvSpPr>
          <p:cNvPr id="15" name="Title 2">
            <a:extLst>
              <a:ext uri="{FF2B5EF4-FFF2-40B4-BE49-F238E27FC236}">
                <a16:creationId xmlns:a16="http://schemas.microsoft.com/office/drawing/2014/main" id="{C899A2B5-F26D-457E-8E61-662D9B9C7134}"/>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KETINIMAS KREIPTIS Į KOMPETENTINGAS INSTITUCIJAS DĖL GALIMO TEISIŲ PAŽEIDIMO (%)</a:t>
            </a:r>
          </a:p>
        </p:txBody>
      </p:sp>
      <p:sp>
        <p:nvSpPr>
          <p:cNvPr id="16" name="TextBox 15">
            <a:extLst>
              <a:ext uri="{FF2B5EF4-FFF2-40B4-BE49-F238E27FC236}">
                <a16:creationId xmlns:a16="http://schemas.microsoft.com/office/drawing/2014/main" id="{B12EB3AA-2762-4876-B19B-CFD626B78377}"/>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spTree>
    <p:extLst>
      <p:ext uri="{BB962C8B-B14F-4D97-AF65-F5344CB8AC3E}">
        <p14:creationId xmlns:p14="http://schemas.microsoft.com/office/powerpoint/2010/main" val="2795154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729DC-5DA1-4AA7-8B94-F3F21F6A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3875308"/>
            <a:ext cx="12192001" cy="1451429"/>
          </a:xfrm>
          <a:prstGeom prst="rect">
            <a:avLst/>
          </a:prstGeom>
          <a:solidFill>
            <a:schemeClr val="bg1">
              <a:alpha val="95000"/>
            </a:schemeClr>
          </a:solidFill>
        </p:spPr>
        <p:txBody>
          <a:bodyPr wrap="square" rtlCol="0" anchor="ctr">
            <a:noAutofit/>
          </a:bodyPr>
          <a:lstStyle/>
          <a:p>
            <a:pPr algn="ctr"/>
            <a:r>
              <a:rPr lang="lt-LT" sz="2800" b="1" dirty="0">
                <a:solidFill>
                  <a:schemeClr val="accent2"/>
                </a:solidFill>
                <a:latin typeface="Microsoft YaHei UI Light" panose="020B0502040204020203" pitchFamily="34" charset="-122"/>
                <a:ea typeface="Microsoft YaHei UI Light" panose="020B0502040204020203" pitchFamily="34" charset="-122"/>
              </a:rPr>
              <a:t>PANDEMIJOS SITUACIJA</a:t>
            </a:r>
            <a:endParaRPr lang="en-GB" sz="2800" b="1" dirty="0">
              <a:solidFill>
                <a:schemeClr val="bg1">
                  <a:lumMod val="65000"/>
                </a:schemeClr>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154864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algn="l"/>
            <a:endParaRPr lang="lt-LT" sz="1200" dirty="0"/>
          </a:p>
          <a:p>
            <a:pPr algn="l"/>
            <a:endParaRPr lang="lt-LT" sz="1200" dirty="0"/>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algn="l"/>
            <a:endParaRPr lang="lt-LT" sz="1200" dirty="0"/>
          </a:p>
          <a:p>
            <a:pPr algn="l"/>
            <a:endParaRPr lang="lt-LT" sz="1200" dirty="0"/>
          </a:p>
        </p:txBody>
      </p:sp>
      <p:sp>
        <p:nvSpPr>
          <p:cNvPr id="4" name="Content Placeholder 3">
            <a:extLst>
              <a:ext uri="{FF2B5EF4-FFF2-40B4-BE49-F238E27FC236}">
                <a16:creationId xmlns:a16="http://schemas.microsoft.com/office/drawing/2014/main" id="{3E807922-CB9E-476E-9119-60199EADA8E4}"/>
              </a:ext>
            </a:extLst>
          </p:cNvPr>
          <p:cNvSpPr>
            <a:spLocks noGrp="1"/>
          </p:cNvSpPr>
          <p:nvPr>
            <p:ph sz="half" idx="10"/>
          </p:nvPr>
        </p:nvSpPr>
        <p:spPr/>
        <p:txBody>
          <a:bodyPr/>
          <a:lstStyle/>
          <a:p>
            <a:r>
              <a:rPr lang="lt-LT" dirty="0"/>
              <a:t>Tai, kad karantino metu vyrų ir moterų lygybės situacija Lietuvoje pagerėjo, dažniau linkę manyti  vyrai.</a:t>
            </a:r>
          </a:p>
          <a:p>
            <a:endParaRPr lang="lt-LT" dirty="0"/>
          </a:p>
          <a:p>
            <a:r>
              <a:rPr lang="lt-LT" dirty="0"/>
              <a:t>Kad liko tokia pati – aukštesnio išsilavinimo, vidutinių pajamų (301 – 500 EUR) respondentai, o kad suprastėjo – moterys.</a:t>
            </a:r>
            <a:endParaRPr lang="en-US"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25462" y="1262439"/>
            <a:ext cx="9736580" cy="293639"/>
          </a:xfrm>
        </p:spPr>
        <p:txBody>
          <a:bodyPr/>
          <a:lstStyle/>
          <a:p>
            <a:r>
              <a:rPr lang="lt-LT" dirty="0"/>
              <a:t>Jūsų nuomonė, kaip pakito vyrų ir moterų lygybės situacija Lietuvoje pandemijos ir karantino metu?</a:t>
            </a:r>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VYRŲ IR MOTERŲ LYGYBĖS POKYČIŲ PANDEMIJOS METU VERTINIMAS (%)</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31569" y="174595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N=1014</a:t>
            </a:r>
          </a:p>
        </p:txBody>
      </p:sp>
      <p:graphicFrame>
        <p:nvGraphicFramePr>
          <p:cNvPr id="10" name="Content Placeholder 9">
            <a:extLst>
              <a:ext uri="{FF2B5EF4-FFF2-40B4-BE49-F238E27FC236}">
                <a16:creationId xmlns:a16="http://schemas.microsoft.com/office/drawing/2014/main" id="{246C3DEE-26E9-4D07-AD08-8448FE958EA2}"/>
              </a:ext>
            </a:extLst>
          </p:cNvPr>
          <p:cNvGraphicFramePr>
            <a:graphicFrameLocks/>
          </p:cNvGraphicFramePr>
          <p:nvPr>
            <p:extLst>
              <p:ext uri="{D42A27DB-BD31-4B8C-83A1-F6EECF244321}">
                <p14:modId xmlns:p14="http://schemas.microsoft.com/office/powerpoint/2010/main" val="1640880896"/>
              </p:ext>
            </p:extLst>
          </p:nvPr>
        </p:nvGraphicFramePr>
        <p:xfrm>
          <a:off x="479395" y="2007569"/>
          <a:ext cx="7902605" cy="4623812"/>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a:extLst>
              <a:ext uri="{FF2B5EF4-FFF2-40B4-BE49-F238E27FC236}">
                <a16:creationId xmlns:a16="http://schemas.microsoft.com/office/drawing/2014/main" id="{AD9FD3B8-53B1-4289-91CC-81BACC0CDD25}"/>
              </a:ext>
            </a:extLst>
          </p:cNvPr>
          <p:cNvSpPr/>
          <p:nvPr/>
        </p:nvSpPr>
        <p:spPr>
          <a:xfrm rot="16200000">
            <a:off x="1821830" y="2794418"/>
            <a:ext cx="213239" cy="1723293"/>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6" name="TextBox 5">
            <a:extLst>
              <a:ext uri="{FF2B5EF4-FFF2-40B4-BE49-F238E27FC236}">
                <a16:creationId xmlns:a16="http://schemas.microsoft.com/office/drawing/2014/main" id="{23DCCCAE-55F8-4780-90B7-B358FD2464EB}"/>
              </a:ext>
            </a:extLst>
          </p:cNvPr>
          <p:cNvSpPr txBox="1"/>
          <p:nvPr/>
        </p:nvSpPr>
        <p:spPr>
          <a:xfrm>
            <a:off x="1737061" y="3267399"/>
            <a:ext cx="538930" cy="307777"/>
          </a:xfrm>
          <a:prstGeom prst="rect">
            <a:avLst/>
          </a:prstGeom>
          <a:noFill/>
        </p:spPr>
        <p:txBody>
          <a:bodyPr wrap="none" rtlCol="0">
            <a:spAutoFit/>
          </a:bodyPr>
          <a:lstStyle/>
          <a:p>
            <a:r>
              <a:rPr lang="lt-LT" sz="1400" dirty="0"/>
              <a:t>24</a:t>
            </a:r>
            <a:r>
              <a:rPr lang="en-US" sz="1400" dirty="0"/>
              <a:t>%</a:t>
            </a:r>
            <a:endParaRPr lang="lt-LT" sz="1400" dirty="0"/>
          </a:p>
        </p:txBody>
      </p:sp>
    </p:spTree>
    <p:extLst>
      <p:ext uri="{BB962C8B-B14F-4D97-AF65-F5344CB8AC3E}">
        <p14:creationId xmlns:p14="http://schemas.microsoft.com/office/powerpoint/2010/main" val="2849020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Kaip karantino metu pasikeitė buities darbų kiekis?</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BUITIES DARBŲ KIEKIO POKYČIAI KARANTINO METU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sp>
        <p:nvSpPr>
          <p:cNvPr id="3" name="Content Placeholder 2">
            <a:extLst>
              <a:ext uri="{FF2B5EF4-FFF2-40B4-BE49-F238E27FC236}">
                <a16:creationId xmlns:a16="http://schemas.microsoft.com/office/drawing/2014/main" id="{A243196A-8BD0-46AD-8B0C-B9F331F1E32B}"/>
              </a:ext>
            </a:extLst>
          </p:cNvPr>
          <p:cNvSpPr>
            <a:spLocks noGrp="1"/>
          </p:cNvSpPr>
          <p:nvPr>
            <p:ph sz="half" idx="10"/>
          </p:nvPr>
        </p:nvSpPr>
        <p:spPr/>
        <p:txBody>
          <a:bodyPr/>
          <a:lstStyle/>
          <a:p>
            <a:r>
              <a:rPr lang="lt-LT" dirty="0"/>
              <a:t>Moterys, 18 – 45 m., vaikų turintys apklaustieji dažniau nurodo, kad darbų padaugėjo.</a:t>
            </a:r>
          </a:p>
          <a:p>
            <a:endParaRPr lang="lt-LT" dirty="0"/>
          </a:p>
          <a:p>
            <a:r>
              <a:rPr lang="lt-LT" dirty="0"/>
              <a:t>Kad nepakito – vyrai, respondentai vyresni nei 46 m., gaunantieji 301 – 500 EUR pajamas ir namų ūkiuose be vaikų gyvenantieji.</a:t>
            </a:r>
          </a:p>
          <a:p>
            <a:endParaRPr lang="lt-LT" dirty="0"/>
          </a:p>
          <a:p>
            <a:endParaRPr lang="lt-LT" dirty="0"/>
          </a:p>
        </p:txBody>
      </p:sp>
      <p:graphicFrame>
        <p:nvGraphicFramePr>
          <p:cNvPr id="12" name="Content Placeholder 13">
            <a:extLst>
              <a:ext uri="{FF2B5EF4-FFF2-40B4-BE49-F238E27FC236}">
                <a16:creationId xmlns:a16="http://schemas.microsoft.com/office/drawing/2014/main" id="{3FE77D95-567C-4E62-9A87-BAFB98970EEA}"/>
              </a:ext>
            </a:extLst>
          </p:cNvPr>
          <p:cNvGraphicFramePr>
            <a:graphicFrameLocks/>
          </p:cNvGraphicFramePr>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6874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Ar dėl pandemijos/karantino sukeltų nepatogumų teko palikti darbą/sutrumpinti darbo valandas?</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DARBO VALANDŲ TRUMPINIMAS DĖL KARANTINO SUKELTŲ NEPATOGUMŲ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graphicFrame>
        <p:nvGraphicFramePr>
          <p:cNvPr id="12" name="Content Placeholder 13">
            <a:extLst>
              <a:ext uri="{FF2B5EF4-FFF2-40B4-BE49-F238E27FC236}">
                <a16:creationId xmlns:a16="http://schemas.microsoft.com/office/drawing/2014/main" id="{3FE77D95-567C-4E62-9A87-BAFB98970EEA}"/>
              </a:ext>
            </a:extLst>
          </p:cNvPr>
          <p:cNvGraphicFramePr>
            <a:graphicFrameLocks/>
          </p:cNvGraphicFramePr>
          <p:nvPr/>
        </p:nvGraphicFramePr>
        <p:xfrm>
          <a:off x="1145970" y="2071580"/>
          <a:ext cx="7734929" cy="3904036"/>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2">
            <a:extLst>
              <a:ext uri="{FF2B5EF4-FFF2-40B4-BE49-F238E27FC236}">
                <a16:creationId xmlns:a16="http://schemas.microsoft.com/office/drawing/2014/main" id="{25DBCC0E-EE42-4893-9C85-21C421C9FEDD}"/>
              </a:ext>
            </a:extLst>
          </p:cNvPr>
          <p:cNvSpPr>
            <a:spLocks noGrp="1"/>
          </p:cNvSpPr>
          <p:nvPr>
            <p:ph sz="half" idx="10"/>
          </p:nvPr>
        </p:nvSpPr>
        <p:spPr>
          <a:xfrm>
            <a:off x="8709862" y="1828800"/>
            <a:ext cx="2819709" cy="4130936"/>
          </a:xfrm>
        </p:spPr>
        <p:txBody>
          <a:bodyPr/>
          <a:lstStyle/>
          <a:p>
            <a:r>
              <a:rPr lang="lt-LT" dirty="0"/>
              <a:t>Sutrumpinti darbo valandas / palikti darbą dėl karantino sukeltų nepatogumų dažniau teko namų ūkių su vaikais atstovams.</a:t>
            </a:r>
          </a:p>
          <a:p>
            <a:endParaRPr lang="lt-LT" dirty="0"/>
          </a:p>
          <a:p>
            <a:r>
              <a:rPr lang="lt-LT" dirty="0"/>
              <a:t>Karantinas dažniau nesutrikdė 36 – 45, aukštojo išsimokslinimo, didžiausių pajamų atstovų darbo valandų.</a:t>
            </a:r>
          </a:p>
          <a:p>
            <a:endParaRPr lang="lt-LT" dirty="0"/>
          </a:p>
          <a:p>
            <a:endParaRPr lang="lt-LT" dirty="0"/>
          </a:p>
        </p:txBody>
      </p:sp>
    </p:spTree>
    <p:extLst>
      <p:ext uri="{BB962C8B-B14F-4D97-AF65-F5344CB8AC3E}">
        <p14:creationId xmlns:p14="http://schemas.microsoft.com/office/powerpoint/2010/main" val="3655525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algn="l"/>
            <a:endParaRPr lang="lt-LT" sz="1200" dirty="0"/>
          </a:p>
          <a:p>
            <a:pPr algn="l"/>
            <a:endParaRPr lang="lt-LT" sz="1200" dirty="0"/>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algn="l"/>
            <a:endParaRPr lang="lt-LT" sz="1200" dirty="0"/>
          </a:p>
          <a:p>
            <a:pPr algn="l"/>
            <a:endParaRPr lang="lt-LT" sz="1200"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25462" y="1262439"/>
            <a:ext cx="9736580" cy="293639"/>
          </a:xfrm>
        </p:spPr>
        <p:txBody>
          <a:bodyPr/>
          <a:lstStyle/>
          <a:p>
            <a:r>
              <a:rPr lang="pt-BR" dirty="0"/>
              <a:t>Ar namų ruoša ir/ar vaikų priežiūra karantino metu buvo dalinamasi?</a:t>
            </a:r>
            <a:endParaRPr lang="lt-LT" dirty="0"/>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21178" y="475653"/>
            <a:ext cx="10115037" cy="854497"/>
          </a:xfrm>
        </p:spPr>
        <p:txBody>
          <a:bodyPr>
            <a:normAutofit/>
          </a:bodyPr>
          <a:lstStyle/>
          <a:p>
            <a:r>
              <a:rPr lang="lt-LT" sz="3200" dirty="0">
                <a:solidFill>
                  <a:schemeClr val="accent2">
                    <a:lumMod val="75000"/>
                  </a:schemeClr>
                </a:solidFill>
              </a:rPr>
              <a:t>DALINIMASIS NAMŲ RUOŠA KARANTINO METU (%)</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31569" y="1745959"/>
            <a:ext cx="1334650" cy="253916"/>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N=695</a:t>
            </a:r>
          </a:p>
        </p:txBody>
      </p:sp>
      <p:graphicFrame>
        <p:nvGraphicFramePr>
          <p:cNvPr id="10" name="Content Placeholder 9">
            <a:extLst>
              <a:ext uri="{FF2B5EF4-FFF2-40B4-BE49-F238E27FC236}">
                <a16:creationId xmlns:a16="http://schemas.microsoft.com/office/drawing/2014/main" id="{246C3DEE-26E9-4D07-AD08-8448FE958EA2}"/>
              </a:ext>
            </a:extLst>
          </p:cNvPr>
          <p:cNvGraphicFramePr>
            <a:graphicFrameLocks/>
          </p:cNvGraphicFramePr>
          <p:nvPr>
            <p:extLst>
              <p:ext uri="{D42A27DB-BD31-4B8C-83A1-F6EECF244321}">
                <p14:modId xmlns:p14="http://schemas.microsoft.com/office/powerpoint/2010/main" val="3093421880"/>
              </p:ext>
            </p:extLst>
          </p:nvPr>
        </p:nvGraphicFramePr>
        <p:xfrm>
          <a:off x="479395" y="2007569"/>
          <a:ext cx="8047433" cy="4623812"/>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a:extLst>
              <a:ext uri="{FF2B5EF4-FFF2-40B4-BE49-F238E27FC236}">
                <a16:creationId xmlns:a16="http://schemas.microsoft.com/office/drawing/2014/main" id="{D2AFA687-5F8F-4CD2-93D7-DC6A8A4FEBC6}"/>
              </a:ext>
            </a:extLst>
          </p:cNvPr>
          <p:cNvSpPr>
            <a:spLocks noGrp="1"/>
          </p:cNvSpPr>
          <p:nvPr>
            <p:ph sz="half" idx="10"/>
          </p:nvPr>
        </p:nvSpPr>
        <p:spPr/>
        <p:txBody>
          <a:bodyPr/>
          <a:lstStyle/>
          <a:p>
            <a:r>
              <a:rPr lang="lt-LT" dirty="0"/>
              <a:t>Vyrai, namų ūkių be vaikų atstovai dažniau nurodė, kad namų ruoša karantino metu buvo dalinamasi po lygiai. Moterys – kad namų ruoša užsiėmė daugiau arba vien moteris.</a:t>
            </a:r>
          </a:p>
        </p:txBody>
      </p:sp>
    </p:spTree>
    <p:extLst>
      <p:ext uri="{BB962C8B-B14F-4D97-AF65-F5344CB8AC3E}">
        <p14:creationId xmlns:p14="http://schemas.microsoft.com/office/powerpoint/2010/main" val="3977637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half" idx="1"/>
          </p:nvPr>
        </p:nvSpPr>
        <p:spPr>
          <a:xfrm>
            <a:off x="599042" y="1276703"/>
            <a:ext cx="11135759" cy="1393992"/>
          </a:xfrm>
        </p:spPr>
        <p:txBody>
          <a:bodyPr/>
          <a:lstStyle/>
          <a:p>
            <a:pPr marL="0" indent="0">
              <a:buNone/>
            </a:pPr>
            <a:r>
              <a:rPr lang="lt-LT" dirty="0"/>
              <a:t>Atrankiniuose kiekybiniuose tyrimuose visada išlieka statistinės paklaidos tikimybė, į kurią būtina atsižvelgti interpretuojant duomenis.</a:t>
            </a:r>
            <a:r>
              <a:rPr lang="en-US" dirty="0"/>
              <a:t> </a:t>
            </a:r>
            <a:r>
              <a:rPr lang="lt-LT" dirty="0"/>
              <a:t>Pvz.: jeigu apklausus 1014 respondentus gavome, kad 64,1 proc. apklaustųjų teigia, kad pirmojo vaiko lytis jiems nesvarbi, tai yra 95 proc. tikimybė, kad tikroji reikšmė yra tarp 61,0 proc. ir 67,2 proc.</a:t>
            </a:r>
            <a:endParaRPr lang="en-US" dirty="0"/>
          </a:p>
          <a:p>
            <a:pPr marL="0" indent="0">
              <a:buNone/>
            </a:pPr>
            <a:endParaRPr lang="en-US" dirty="0"/>
          </a:p>
          <a:p>
            <a:pPr marL="0" indent="0">
              <a:buNone/>
            </a:pPr>
            <a:r>
              <a:rPr lang="lt-LT" dirty="0"/>
              <a:t>Įverčio tikslumas mažėja, mažėjant analizuojamų atsakymų skaičiui. Toliau pateikiama lentelė padedanti įvertinti statistinę paklaidą.</a:t>
            </a:r>
          </a:p>
        </p:txBody>
      </p:sp>
      <p:sp>
        <p:nvSpPr>
          <p:cNvPr id="14" name="Title 13"/>
          <p:cNvSpPr>
            <a:spLocks noGrp="1"/>
          </p:cNvSpPr>
          <p:nvPr>
            <p:ph type="title"/>
          </p:nvPr>
        </p:nvSpPr>
        <p:spPr>
          <a:xfrm>
            <a:off x="1221178" y="182245"/>
            <a:ext cx="9730107" cy="1151703"/>
          </a:xfrm>
        </p:spPr>
        <p:txBody>
          <a:bodyPr>
            <a:normAutofit/>
          </a:bodyPr>
          <a:lstStyle/>
          <a:p>
            <a:pPr algn="ctr"/>
            <a:r>
              <a:rPr lang="lt-LT" sz="3600" dirty="0">
                <a:solidFill>
                  <a:schemeClr val="accent2">
                    <a:lumMod val="75000"/>
                  </a:schemeClr>
                </a:solidFill>
              </a:rPr>
              <a:t>STATISTINĖ PAKLAIDA</a:t>
            </a:r>
          </a:p>
        </p:txBody>
      </p:sp>
      <p:graphicFrame>
        <p:nvGraphicFramePr>
          <p:cNvPr id="3" name="Table 2"/>
          <p:cNvGraphicFramePr>
            <a:graphicFrameLocks noGrp="1"/>
          </p:cNvGraphicFramePr>
          <p:nvPr>
            <p:extLst>
              <p:ext uri="{D42A27DB-BD31-4B8C-83A1-F6EECF244321}">
                <p14:modId xmlns:p14="http://schemas.microsoft.com/office/powerpoint/2010/main" val="2411916717"/>
              </p:ext>
            </p:extLst>
          </p:nvPr>
        </p:nvGraphicFramePr>
        <p:xfrm>
          <a:off x="599042" y="2978245"/>
          <a:ext cx="11183260" cy="2926080"/>
        </p:xfrm>
        <a:graphic>
          <a:graphicData uri="http://schemas.openxmlformats.org/drawingml/2006/table">
            <a:tbl>
              <a:tblPr firstRow="1" bandRow="1">
                <a:tableStyleId>{D27102A9-8310-4765-A935-A1911B00CA55}</a:tableStyleId>
              </a:tblPr>
              <a:tblGrid>
                <a:gridCol w="1118326">
                  <a:extLst>
                    <a:ext uri="{9D8B030D-6E8A-4147-A177-3AD203B41FA5}">
                      <a16:colId xmlns:a16="http://schemas.microsoft.com/office/drawing/2014/main" val="20000"/>
                    </a:ext>
                  </a:extLst>
                </a:gridCol>
                <a:gridCol w="1118326">
                  <a:extLst>
                    <a:ext uri="{9D8B030D-6E8A-4147-A177-3AD203B41FA5}">
                      <a16:colId xmlns:a16="http://schemas.microsoft.com/office/drawing/2014/main" val="20001"/>
                    </a:ext>
                  </a:extLst>
                </a:gridCol>
                <a:gridCol w="1118326">
                  <a:extLst>
                    <a:ext uri="{9D8B030D-6E8A-4147-A177-3AD203B41FA5}">
                      <a16:colId xmlns:a16="http://schemas.microsoft.com/office/drawing/2014/main" val="20002"/>
                    </a:ext>
                  </a:extLst>
                </a:gridCol>
                <a:gridCol w="1118326">
                  <a:extLst>
                    <a:ext uri="{9D8B030D-6E8A-4147-A177-3AD203B41FA5}">
                      <a16:colId xmlns:a16="http://schemas.microsoft.com/office/drawing/2014/main" val="20003"/>
                    </a:ext>
                  </a:extLst>
                </a:gridCol>
                <a:gridCol w="1118326">
                  <a:extLst>
                    <a:ext uri="{9D8B030D-6E8A-4147-A177-3AD203B41FA5}">
                      <a16:colId xmlns:a16="http://schemas.microsoft.com/office/drawing/2014/main" val="20004"/>
                    </a:ext>
                  </a:extLst>
                </a:gridCol>
                <a:gridCol w="1118326">
                  <a:extLst>
                    <a:ext uri="{9D8B030D-6E8A-4147-A177-3AD203B41FA5}">
                      <a16:colId xmlns:a16="http://schemas.microsoft.com/office/drawing/2014/main" val="20005"/>
                    </a:ext>
                  </a:extLst>
                </a:gridCol>
                <a:gridCol w="1118326">
                  <a:extLst>
                    <a:ext uri="{9D8B030D-6E8A-4147-A177-3AD203B41FA5}">
                      <a16:colId xmlns:a16="http://schemas.microsoft.com/office/drawing/2014/main" val="20006"/>
                    </a:ext>
                  </a:extLst>
                </a:gridCol>
                <a:gridCol w="1118326">
                  <a:extLst>
                    <a:ext uri="{9D8B030D-6E8A-4147-A177-3AD203B41FA5}">
                      <a16:colId xmlns:a16="http://schemas.microsoft.com/office/drawing/2014/main" val="20007"/>
                    </a:ext>
                  </a:extLst>
                </a:gridCol>
                <a:gridCol w="1118326">
                  <a:extLst>
                    <a:ext uri="{9D8B030D-6E8A-4147-A177-3AD203B41FA5}">
                      <a16:colId xmlns:a16="http://schemas.microsoft.com/office/drawing/2014/main" val="20008"/>
                    </a:ext>
                  </a:extLst>
                </a:gridCol>
                <a:gridCol w="1118326">
                  <a:extLst>
                    <a:ext uri="{9D8B030D-6E8A-4147-A177-3AD203B41FA5}">
                      <a16:colId xmlns:a16="http://schemas.microsoft.com/office/drawing/2014/main" val="20009"/>
                    </a:ext>
                  </a:extLst>
                </a:gridCol>
              </a:tblGrid>
              <a:tr h="102911">
                <a:tc>
                  <a:txBody>
                    <a:bodyPr/>
                    <a:lstStyle/>
                    <a:p>
                      <a:pPr algn="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5/95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10/90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15/85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20/80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30/70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50/50</a:t>
                      </a:r>
                    </a:p>
                  </a:txBody>
                  <a:tcPr marL="0" marR="0" marT="0" marB="0" anchor="ctr"/>
                </a:tc>
                <a:extLst>
                  <a:ext uri="{0D108BD9-81ED-4DB2-BD59-A6C34878D82A}">
                    <a16:rowId xmlns:a16="http://schemas.microsoft.com/office/drawing/2014/main" val="10000"/>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extLst>
                  <a:ext uri="{0D108BD9-81ED-4DB2-BD59-A6C34878D82A}">
                    <a16:rowId xmlns:a16="http://schemas.microsoft.com/office/drawing/2014/main" val="10001"/>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18,6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31,0</a:t>
                      </a:r>
                    </a:p>
                  </a:txBody>
                  <a:tcPr marL="0" marR="0" marT="0" marB="0" anchor="ctr"/>
                </a:tc>
                <a:extLst>
                  <a:ext uri="{0D108BD9-81ED-4DB2-BD59-A6C34878D82A}">
                    <a16:rowId xmlns:a16="http://schemas.microsoft.com/office/drawing/2014/main" val="10002"/>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17,9</a:t>
                      </a:r>
                    </a:p>
                  </a:txBody>
                  <a:tcPr marL="0" marR="0" marT="0" marB="0" anchor="ctr"/>
                </a:tc>
                <a:extLst>
                  <a:ext uri="{0D108BD9-81ED-4DB2-BD59-A6C34878D82A}">
                    <a16:rowId xmlns:a16="http://schemas.microsoft.com/office/drawing/2014/main" val="10003"/>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13,9</a:t>
                      </a:r>
                    </a:p>
                  </a:txBody>
                  <a:tcPr marL="0" marR="0" marT="0" marB="0" anchor="ctr"/>
                </a:tc>
                <a:extLst>
                  <a:ext uri="{0D108BD9-81ED-4DB2-BD59-A6C34878D82A}">
                    <a16:rowId xmlns:a16="http://schemas.microsoft.com/office/drawing/2014/main" val="10004"/>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11,3</a:t>
                      </a:r>
                    </a:p>
                  </a:txBody>
                  <a:tcPr marL="0" marR="0" marT="0" marB="0" anchor="ctr"/>
                </a:tc>
                <a:extLst>
                  <a:ext uri="{0D108BD9-81ED-4DB2-BD59-A6C34878D82A}">
                    <a16:rowId xmlns:a16="http://schemas.microsoft.com/office/drawing/2014/main" val="10005"/>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extLst>
                  <a:ext uri="{0D108BD9-81ED-4DB2-BD59-A6C34878D82A}">
                    <a16:rowId xmlns:a16="http://schemas.microsoft.com/office/drawing/2014/main" val="10006"/>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8,0</a:t>
                      </a:r>
                    </a:p>
                  </a:txBody>
                  <a:tcPr marL="0" marR="0" marT="0" marB="0" anchor="ctr"/>
                </a:tc>
                <a:extLst>
                  <a:ext uri="{0D108BD9-81ED-4DB2-BD59-A6C34878D82A}">
                    <a16:rowId xmlns:a16="http://schemas.microsoft.com/office/drawing/2014/main" val="10007"/>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extLst>
                  <a:ext uri="{0D108BD9-81ED-4DB2-BD59-A6C34878D82A}">
                    <a16:rowId xmlns:a16="http://schemas.microsoft.com/office/drawing/2014/main" val="10008"/>
                  </a:ext>
                </a:extLst>
              </a:tr>
              <a:tr h="124544">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extLst>
                  <a:ext uri="{0D108BD9-81ED-4DB2-BD59-A6C34878D82A}">
                    <a16:rowId xmlns:a16="http://schemas.microsoft.com/office/drawing/2014/main" val="10009"/>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extLst>
                  <a:ext uri="{0D108BD9-81ED-4DB2-BD59-A6C34878D82A}">
                    <a16:rowId xmlns:a16="http://schemas.microsoft.com/office/drawing/2014/main" val="10010"/>
                  </a:ext>
                </a:extLst>
              </a:tr>
              <a:tr h="160437">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3,8</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4,4</a:t>
                      </a:r>
                    </a:p>
                  </a:txBody>
                  <a:tcPr marL="0" marR="0" marT="0" marB="0" anchor="ctr"/>
                </a:tc>
                <a:extLst>
                  <a:ext uri="{0D108BD9-81ED-4DB2-BD59-A6C34878D82A}">
                    <a16:rowId xmlns:a16="http://schemas.microsoft.com/office/drawing/2014/main" val="10011"/>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extLst>
                  <a:ext uri="{0D108BD9-81ED-4DB2-BD59-A6C34878D82A}">
                    <a16:rowId xmlns:a16="http://schemas.microsoft.com/office/drawing/2014/main" val="10012"/>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extLst>
                  <a:ext uri="{0D108BD9-81ED-4DB2-BD59-A6C34878D82A}">
                    <a16:rowId xmlns:a16="http://schemas.microsoft.com/office/drawing/2014/main" val="10013"/>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extLst>
                  <a:ext uri="{0D108BD9-81ED-4DB2-BD59-A6C34878D82A}">
                    <a16:rowId xmlns:a16="http://schemas.microsoft.com/office/drawing/2014/main" val="10014"/>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1000</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534291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4A3736A0-8392-47F4-89EA-4E8E46D9052F}"/>
              </a:ext>
            </a:extLst>
          </p:cNvPr>
          <p:cNvSpPr txBox="1">
            <a:spLocks/>
          </p:cNvSpPr>
          <p:nvPr/>
        </p:nvSpPr>
        <p:spPr>
          <a:xfrm>
            <a:off x="8709862" y="4548707"/>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algn="l"/>
            <a:endParaRPr lang="lt-LT" sz="1200" dirty="0"/>
          </a:p>
          <a:p>
            <a:pPr algn="l"/>
            <a:endParaRPr lang="lt-LT" sz="1200" dirty="0"/>
          </a:p>
        </p:txBody>
      </p:sp>
      <p:sp>
        <p:nvSpPr>
          <p:cNvPr id="14" name="Content Placeholder 3">
            <a:extLst>
              <a:ext uri="{FF2B5EF4-FFF2-40B4-BE49-F238E27FC236}">
                <a16:creationId xmlns:a16="http://schemas.microsoft.com/office/drawing/2014/main" id="{D5471F76-C52B-4793-93A1-394D72F82852}"/>
              </a:ext>
            </a:extLst>
          </p:cNvPr>
          <p:cNvSpPr txBox="1">
            <a:spLocks/>
          </p:cNvSpPr>
          <p:nvPr/>
        </p:nvSpPr>
        <p:spPr>
          <a:xfrm>
            <a:off x="8661507" y="4501204"/>
            <a:ext cx="3002743" cy="1653743"/>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marL="171450" indent="-171450" algn="l">
              <a:buFont typeface="Arial" panose="020B0604020202020204" pitchFamily="34" charset="0"/>
              <a:buChar char="•"/>
            </a:pPr>
            <a:endParaRPr lang="lt-LT" sz="1200" dirty="0"/>
          </a:p>
          <a:p>
            <a:pPr algn="l"/>
            <a:endParaRPr lang="lt-LT" sz="1200" dirty="0"/>
          </a:p>
          <a:p>
            <a:pPr algn="l"/>
            <a:endParaRPr lang="lt-LT" sz="1200" dirty="0"/>
          </a:p>
        </p:txBody>
      </p:sp>
      <p:sp>
        <p:nvSpPr>
          <p:cNvPr id="15" name="Content Placeholder 1">
            <a:extLst>
              <a:ext uri="{FF2B5EF4-FFF2-40B4-BE49-F238E27FC236}">
                <a16:creationId xmlns:a16="http://schemas.microsoft.com/office/drawing/2014/main" id="{712A5697-1DB2-437F-9CE1-EF1A8B370586}"/>
              </a:ext>
            </a:extLst>
          </p:cNvPr>
          <p:cNvSpPr>
            <a:spLocks noGrp="1"/>
          </p:cNvSpPr>
          <p:nvPr>
            <p:ph sz="half" idx="1"/>
          </p:nvPr>
        </p:nvSpPr>
        <p:spPr>
          <a:xfrm>
            <a:off x="1225462" y="1262439"/>
            <a:ext cx="9736580" cy="293639"/>
          </a:xfrm>
        </p:spPr>
        <p:txBody>
          <a:bodyPr/>
          <a:lstStyle/>
          <a:p>
            <a:r>
              <a:rPr lang="fi-FI" dirty="0"/>
              <a:t>Kaip karantino metu pasikeitė praleidžiamas laika</a:t>
            </a:r>
            <a:r>
              <a:rPr lang="lt-LT" dirty="0"/>
              <a:t>s </a:t>
            </a:r>
            <a:r>
              <a:rPr lang="fi-FI" dirty="0"/>
              <a:t>su vaikais?</a:t>
            </a:r>
            <a:endParaRPr lang="lt-LT" dirty="0"/>
          </a:p>
        </p:txBody>
      </p:sp>
      <p:sp>
        <p:nvSpPr>
          <p:cNvPr id="16" name="Title 2">
            <a:extLst>
              <a:ext uri="{FF2B5EF4-FFF2-40B4-BE49-F238E27FC236}">
                <a16:creationId xmlns:a16="http://schemas.microsoft.com/office/drawing/2014/main" id="{B778AC25-6C72-4E24-B371-7E8C5846DD5E}"/>
              </a:ext>
            </a:extLst>
          </p:cNvPr>
          <p:cNvSpPr>
            <a:spLocks noGrp="1"/>
          </p:cNvSpPr>
          <p:nvPr>
            <p:ph type="title"/>
          </p:nvPr>
        </p:nvSpPr>
        <p:spPr>
          <a:xfrm>
            <a:off x="1221178" y="475653"/>
            <a:ext cx="9730107" cy="854497"/>
          </a:xfrm>
        </p:spPr>
        <p:txBody>
          <a:bodyPr>
            <a:normAutofit fontScale="90000"/>
          </a:bodyPr>
          <a:lstStyle/>
          <a:p>
            <a:r>
              <a:rPr lang="lt-LT" sz="3200" dirty="0">
                <a:solidFill>
                  <a:schemeClr val="accent2">
                    <a:lumMod val="75000"/>
                  </a:schemeClr>
                </a:solidFill>
              </a:rPr>
              <a:t>LAIKO, PRALEIDŽIAMO SU VAIKAIS, POKYČIAI KARANTINO METU (%)</a:t>
            </a:r>
          </a:p>
        </p:txBody>
      </p:sp>
      <p:sp>
        <p:nvSpPr>
          <p:cNvPr id="17" name="TextBox 16">
            <a:extLst>
              <a:ext uri="{FF2B5EF4-FFF2-40B4-BE49-F238E27FC236}">
                <a16:creationId xmlns:a16="http://schemas.microsoft.com/office/drawing/2014/main" id="{B8C7145D-DCED-4609-B16E-9C591915092C}"/>
              </a:ext>
            </a:extLst>
          </p:cNvPr>
          <p:cNvSpPr txBox="1"/>
          <p:nvPr/>
        </p:nvSpPr>
        <p:spPr>
          <a:xfrm>
            <a:off x="1231569" y="1745959"/>
            <a:ext cx="1334650" cy="415498"/>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N=363*</a:t>
            </a:r>
          </a:p>
          <a:p>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*turintys vaikų</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graphicFrame>
        <p:nvGraphicFramePr>
          <p:cNvPr id="10" name="Content Placeholder 9">
            <a:extLst>
              <a:ext uri="{FF2B5EF4-FFF2-40B4-BE49-F238E27FC236}">
                <a16:creationId xmlns:a16="http://schemas.microsoft.com/office/drawing/2014/main" id="{246C3DEE-26E9-4D07-AD08-8448FE958EA2}"/>
              </a:ext>
            </a:extLst>
          </p:cNvPr>
          <p:cNvGraphicFramePr>
            <a:graphicFrameLocks/>
          </p:cNvGraphicFramePr>
          <p:nvPr>
            <p:extLst>
              <p:ext uri="{D42A27DB-BD31-4B8C-83A1-F6EECF244321}">
                <p14:modId xmlns:p14="http://schemas.microsoft.com/office/powerpoint/2010/main" val="2570286857"/>
              </p:ext>
            </p:extLst>
          </p:nvPr>
        </p:nvGraphicFramePr>
        <p:xfrm>
          <a:off x="479395" y="2007569"/>
          <a:ext cx="7820543" cy="46238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3DCCCAE-55F8-4780-90B7-B358FD2464EB}"/>
              </a:ext>
            </a:extLst>
          </p:cNvPr>
          <p:cNvSpPr txBox="1"/>
          <p:nvPr/>
        </p:nvSpPr>
        <p:spPr>
          <a:xfrm>
            <a:off x="3237993" y="3241666"/>
            <a:ext cx="535724" cy="307777"/>
          </a:xfrm>
          <a:prstGeom prst="rect">
            <a:avLst/>
          </a:prstGeom>
          <a:noFill/>
        </p:spPr>
        <p:txBody>
          <a:bodyPr wrap="none" rtlCol="0">
            <a:spAutoFit/>
          </a:bodyPr>
          <a:lstStyle/>
          <a:p>
            <a:r>
              <a:rPr lang="lt-LT" sz="1400" dirty="0"/>
              <a:t>66</a:t>
            </a:r>
            <a:r>
              <a:rPr lang="en-US" sz="1400" dirty="0"/>
              <a:t>%</a:t>
            </a:r>
            <a:endParaRPr lang="lt-LT" sz="1400" dirty="0"/>
          </a:p>
        </p:txBody>
      </p:sp>
      <p:sp>
        <p:nvSpPr>
          <p:cNvPr id="11" name="Right Brace 10">
            <a:extLst>
              <a:ext uri="{FF2B5EF4-FFF2-40B4-BE49-F238E27FC236}">
                <a16:creationId xmlns:a16="http://schemas.microsoft.com/office/drawing/2014/main" id="{3295C86F-3C6D-4DC4-9972-DAA367F239EF}"/>
              </a:ext>
            </a:extLst>
          </p:cNvPr>
          <p:cNvSpPr/>
          <p:nvPr/>
        </p:nvSpPr>
        <p:spPr>
          <a:xfrm rot="16200000">
            <a:off x="3298934" y="1282141"/>
            <a:ext cx="213240" cy="4747846"/>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3" name="Content Placeholder 2">
            <a:extLst>
              <a:ext uri="{FF2B5EF4-FFF2-40B4-BE49-F238E27FC236}">
                <a16:creationId xmlns:a16="http://schemas.microsoft.com/office/drawing/2014/main" id="{F219F4BD-A23A-4794-B648-F0BC7804F18A}"/>
              </a:ext>
            </a:extLst>
          </p:cNvPr>
          <p:cNvSpPr>
            <a:spLocks noGrp="1"/>
          </p:cNvSpPr>
          <p:nvPr>
            <p:ph sz="half" idx="10"/>
          </p:nvPr>
        </p:nvSpPr>
        <p:spPr/>
        <p:txBody>
          <a:bodyPr/>
          <a:lstStyle/>
          <a:p>
            <a:r>
              <a:rPr lang="lt-LT" dirty="0"/>
              <a:t>Moterys dažniau pripažįsta, kad karantino metu praleidžiamas laikas su vaikais ženkliai padidėjo.</a:t>
            </a:r>
          </a:p>
          <a:p>
            <a:endParaRPr lang="lt-LT" dirty="0"/>
          </a:p>
          <a:p>
            <a:r>
              <a:rPr lang="lt-LT" dirty="0"/>
              <a:t> 46-55 metų, aukštojo išsimokslinimo apklaustieji ir respondentai, gyvenantys pilnoje šeimoje dažniau teigė, kad laikas praleidžiamas su vaikais šiek tiek padidėjo. </a:t>
            </a:r>
          </a:p>
          <a:p>
            <a:endParaRPr lang="lt-LT" dirty="0"/>
          </a:p>
          <a:p>
            <a:r>
              <a:rPr lang="lt-LT" dirty="0"/>
              <a:t>Kad praleidžiamas laikas nepakito, dažniau teigia vyrai ir vienišo tėvo / motinos šeimos atstovai.</a:t>
            </a:r>
          </a:p>
        </p:txBody>
      </p:sp>
    </p:spTree>
    <p:extLst>
      <p:ext uri="{BB962C8B-B14F-4D97-AF65-F5344CB8AC3E}">
        <p14:creationId xmlns:p14="http://schemas.microsoft.com/office/powerpoint/2010/main" val="4209275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478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7363" y="222201"/>
            <a:ext cx="10203140" cy="666233"/>
          </a:xfrm>
        </p:spPr>
        <p:txBody>
          <a:bodyPr/>
          <a:lstStyle/>
          <a:p>
            <a:r>
              <a:rPr lang="lt-LT" dirty="0">
                <a:solidFill>
                  <a:schemeClr val="accent2">
                    <a:lumMod val="75000"/>
                  </a:schemeClr>
                </a:solidFill>
              </a:rPr>
              <a:t>IŠVADOS</a:t>
            </a:r>
          </a:p>
        </p:txBody>
      </p:sp>
      <p:sp>
        <p:nvSpPr>
          <p:cNvPr id="4" name="Content Placeholder 3">
            <a:extLst>
              <a:ext uri="{FF2B5EF4-FFF2-40B4-BE49-F238E27FC236}">
                <a16:creationId xmlns:a16="http://schemas.microsoft.com/office/drawing/2014/main" id="{8C8A0F40-7DB7-4A2A-AAA0-38A8E0A84291}"/>
              </a:ext>
            </a:extLst>
          </p:cNvPr>
          <p:cNvSpPr>
            <a:spLocks noGrp="1"/>
          </p:cNvSpPr>
          <p:nvPr>
            <p:ph sz="half" idx="1"/>
          </p:nvPr>
        </p:nvSpPr>
        <p:spPr>
          <a:xfrm>
            <a:off x="727364" y="888434"/>
            <a:ext cx="5752950" cy="4555201"/>
          </a:xfrm>
        </p:spPr>
        <p:txBody>
          <a:bodyPr/>
          <a:lstStyle/>
          <a:p>
            <a:r>
              <a:rPr lang="lt-LT" dirty="0"/>
              <a:t>Gyvenimas Covid-19 pandemijos sąlygomis turėjo įtakos šalies gyventojų ekonominei, darbinei, šeiminei situacijai, o kartu veikė ir su lyčių rolėmis susijusias nuostatas.</a:t>
            </a:r>
            <a:endParaRPr lang="en-US" dirty="0"/>
          </a:p>
          <a:p>
            <a:pPr marL="0" indent="0">
              <a:buNone/>
            </a:pPr>
            <a:endParaRPr lang="en-US" dirty="0"/>
          </a:p>
          <a:p>
            <a:r>
              <a:rPr lang="lt-LT" dirty="0"/>
              <a:t>Ekonominė gyventojų situacija keitėsi nevienodai, didžioji dalis gyventojų ekonomiškai nenukentėjo, tačiau nuotolinis darbas didino buities darbų apimtis, kurios dažniau didesne dalimi teko moterims. Analogiškos tendencijos stebimos ir vertinant išaugusį su vaikais praleistą laiką – iš vienos pusės tai atrodytų lyg ir pozityvi tendencija, kita vertus vaikai tapo dar vienu „dirgikliu“ sudėtingomis karantino sąlygomis gyvenančiuose namų ūkiuose.</a:t>
            </a:r>
            <a:endParaRPr lang="en-US" dirty="0"/>
          </a:p>
          <a:p>
            <a:pPr marL="0" indent="0">
              <a:buNone/>
            </a:pPr>
            <a:endParaRPr lang="en-US" dirty="0"/>
          </a:p>
          <a:p>
            <a:r>
              <a:rPr lang="lt-LT" dirty="0"/>
              <a:t>Taip pat pastebimas neigiamas psichologinis pokytis – žmonės jaučiasi mažiau užtikrinti dėl savo ateities, prasčiau realizuoja save kaip asmenybę ir tikėtina pirmą kartą per nepriklausomos Lietuvos istoriją šie pokyčiai nesusiję su finansine situacija – atvirkščiai, 2021 m. didelė dalis apklaustųjų nurodė esantys finansiškai pajėgūs keliauti ar atostogauti užsienyje.</a:t>
            </a:r>
            <a:endParaRPr lang="en-US" dirty="0"/>
          </a:p>
          <a:p>
            <a:pPr marL="0" indent="0">
              <a:buNone/>
            </a:pPr>
            <a:endParaRPr lang="en-US" dirty="0"/>
          </a:p>
          <a:p>
            <a:r>
              <a:rPr lang="lt-LT" dirty="0"/>
              <a:t>Vertinant su lytimi susijusias nuostatas, stebimas ženklus pozityvus pokytis – praktiškai visais tyrime nagrinėtais lyčių nuostatų aspektais stebimas reikšmingas pokytis rodantis mąžtantį lyčių klišių populiarumą. Tikėtina po 2-3 metų kitoje tyrimo bangoje fiksuoti tvarų visuomenės lūžį nuo patriarchalinių link egalitarinių  pažiūrų lyčių santykių kontekste.</a:t>
            </a:r>
            <a:endParaRPr lang="en-US" dirty="0"/>
          </a:p>
          <a:p>
            <a:pPr marL="0" indent="0">
              <a:buNone/>
            </a:pPr>
            <a:endParaRPr lang="lt-LT" dirty="0">
              <a:latin typeface="+mj-lt"/>
            </a:endParaRPr>
          </a:p>
          <a:p>
            <a:pPr marL="171450" indent="-171450"/>
            <a:endParaRPr lang="lt-LT" dirty="0">
              <a:latin typeface="+mj-lt"/>
            </a:endParaRPr>
          </a:p>
          <a:p>
            <a:pPr marL="171450" indent="-171450"/>
            <a:endParaRPr lang="lt-LT" dirty="0">
              <a:latin typeface="+mj-lt"/>
            </a:endParaRPr>
          </a:p>
          <a:p>
            <a:pPr marL="171450" indent="-171450"/>
            <a:endParaRPr lang="lt-LT" dirty="0">
              <a:latin typeface="+mj-lt"/>
            </a:endParaRPr>
          </a:p>
          <a:p>
            <a:pPr marL="171450" indent="-171450">
              <a:buFont typeface="Arial" panose="020B0604020202020204" pitchFamily="34" charset="0"/>
              <a:buChar char="•"/>
            </a:pPr>
            <a:endParaRPr lang="lt-LT" sz="1200" i="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0" indent="0">
              <a:buNone/>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pPr marL="171450" indent="-171450">
              <a:buFont typeface="Arial" panose="020B0604020202020204" pitchFamily="34" charset="0"/>
              <a:buChar char="•"/>
            </a:pPr>
            <a:endParaRPr lang="lt-LT" sz="1200" dirty="0"/>
          </a:p>
          <a:p>
            <a:endParaRPr lang="lt-LT" sz="1200" dirty="0"/>
          </a:p>
        </p:txBody>
      </p:sp>
      <p:sp>
        <p:nvSpPr>
          <p:cNvPr id="5" name="Content Placeholder 3">
            <a:extLst>
              <a:ext uri="{FF2B5EF4-FFF2-40B4-BE49-F238E27FC236}">
                <a16:creationId xmlns:a16="http://schemas.microsoft.com/office/drawing/2014/main" id="{698D3CD9-DD83-4570-A6F7-7C58F608E700}"/>
              </a:ext>
            </a:extLst>
          </p:cNvPr>
          <p:cNvSpPr txBox="1">
            <a:spLocks/>
          </p:cNvSpPr>
          <p:nvPr/>
        </p:nvSpPr>
        <p:spPr>
          <a:xfrm>
            <a:off x="6620480" y="914403"/>
            <a:ext cx="5145898" cy="5247860"/>
          </a:xfrm>
          <a:prstGeom prst="rect">
            <a:avLst/>
          </a:prstGeom>
        </p:spPr>
        <p:txBody>
          <a:bodyPr vert="horz" wrap="square" lIns="91440" tIns="45720" rIns="91440" bIns="45720" rtlCol="0">
            <a:noAutofit/>
          </a:bodyPr>
          <a:lstStyle>
            <a:lvl1pPr marL="2286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Vertinant ekonominę – darbinę veiklą, pokyčiai ženkliai mažesni. Vadovai vyrai visuomenėje labiau pageidaujami nei vadovės moterys, o daugelyje teiginių, vertinant moterų pozicijas darbo rinkoje lyginant su vyrais, nuostatų pokyčiai per pastaruosius metus stagnavo.</a:t>
            </a:r>
          </a:p>
          <a:p>
            <a:pPr marL="0" indent="0">
              <a:buNone/>
            </a:pPr>
            <a:r>
              <a:rPr lang="lt-LT" dirty="0"/>
              <a:t> </a:t>
            </a:r>
            <a:endParaRPr lang="en-US" dirty="0"/>
          </a:p>
          <a:p>
            <a:r>
              <a:rPr lang="lt-LT" dirty="0"/>
              <a:t>Kalbant apie rolių pasiskirstymą namų ūkyje, vis dar matome labai klasikinį vaizdą, kuomet moteris atsakinga už virtuvę, buto priežiūrą  ir vaikus, vyrai – už ūkinius darbus, nors šioje srityje matomi ir ženklūs pokyčiai – maisto gamybos ir buities ruošos darbuose abiejų įsitraukusiųjų partnerių dalis lyginat su 2019 metais dažnai paaugo daugiau nei dešimtimi procentinių punktų. Visgi šiandien dar sunku vertinti kiek šis pokytis išliks tvarus grįžus į „įprastą“ gyvenimą –  ženkliai didesnis vyrų įsitraukimas gali būti sietinas ir su jų fiziniu buvimu namie karantino laikotarpiu. </a:t>
            </a:r>
            <a:endParaRPr lang="en-US" dirty="0"/>
          </a:p>
          <a:p>
            <a:pPr marL="0" indent="0">
              <a:buNone/>
            </a:pPr>
            <a:endParaRPr lang="en-US" dirty="0"/>
          </a:p>
          <a:p>
            <a:r>
              <a:rPr lang="lt-LT" dirty="0"/>
              <a:t>Smurto, diskriminacijos ir priklausomybės temos karantino periodu kiek prigeso. Vis tik aukšti šių temų aktualumą suvokiančių respondentų procentiniai rodikliai leidžia teigti, kad tema nėra pamiršta, o tik atsitraukė į antrą planą ir praėjus sveikatos krizei grįš į visuomenei aktualių socialinių problemų dienotvarkę.</a:t>
            </a:r>
            <a:endParaRPr lang="en-US" dirty="0"/>
          </a:p>
        </p:txBody>
      </p:sp>
    </p:spTree>
    <p:extLst>
      <p:ext uri="{BB962C8B-B14F-4D97-AF65-F5344CB8AC3E}">
        <p14:creationId xmlns:p14="http://schemas.microsoft.com/office/powerpoint/2010/main" val="767748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02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BF7241-77FB-4F72-81AC-E60C72F4DAD4}"/>
              </a:ext>
            </a:extLst>
          </p:cNvPr>
          <p:cNvSpPr>
            <a:spLocks noGrp="1"/>
          </p:cNvSpPr>
          <p:nvPr>
            <p:ph type="title"/>
          </p:nvPr>
        </p:nvSpPr>
        <p:spPr>
          <a:xfrm>
            <a:off x="1230947" y="140860"/>
            <a:ext cx="9730107" cy="1151703"/>
          </a:xfrm>
        </p:spPr>
        <p:txBody>
          <a:bodyPr>
            <a:normAutofit/>
          </a:bodyPr>
          <a:lstStyle/>
          <a:p>
            <a:pPr algn="ctr"/>
            <a:r>
              <a:rPr lang="lt-LT" sz="3600">
                <a:solidFill>
                  <a:schemeClr val="accent2">
                    <a:lumMod val="75000"/>
                  </a:schemeClr>
                </a:solidFill>
              </a:rPr>
              <a:t>RESPONDENTŲ SOCIALINĖS-DEMOGRAFINĖS CHARAKTERISTIKOS (PROC.)</a:t>
            </a:r>
            <a:endParaRPr lang="lt-LT" sz="3600" dirty="0">
              <a:solidFill>
                <a:schemeClr val="accent2">
                  <a:lumMod val="75000"/>
                </a:schemeClr>
              </a:solidFill>
            </a:endParaRPr>
          </a:p>
        </p:txBody>
      </p:sp>
      <p:sp>
        <p:nvSpPr>
          <p:cNvPr id="7" name="Rectangle 6">
            <a:extLst>
              <a:ext uri="{FF2B5EF4-FFF2-40B4-BE49-F238E27FC236}">
                <a16:creationId xmlns:a16="http://schemas.microsoft.com/office/drawing/2014/main" id="{07F0BC18-17FC-414C-846A-B8F579890216}"/>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8" name="Rectangle: Rounded Corners 47">
            <a:extLst>
              <a:ext uri="{FF2B5EF4-FFF2-40B4-BE49-F238E27FC236}">
                <a16:creationId xmlns:a16="http://schemas.microsoft.com/office/drawing/2014/main" id="{F86D0E5B-1E48-4D78-A5F1-D1D424B8BDD6}"/>
              </a:ext>
            </a:extLst>
          </p:cNvPr>
          <p:cNvSpPr/>
          <p:nvPr/>
        </p:nvSpPr>
        <p:spPr>
          <a:xfrm>
            <a:off x="577004" y="1485944"/>
            <a:ext cx="5399187" cy="4625419"/>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itle 4">
            <a:extLst>
              <a:ext uri="{FF2B5EF4-FFF2-40B4-BE49-F238E27FC236}">
                <a16:creationId xmlns:a16="http://schemas.microsoft.com/office/drawing/2014/main" id="{8AB8FFEC-0EFC-42CE-B9A9-5307B6E12A00}"/>
              </a:ext>
            </a:extLst>
          </p:cNvPr>
          <p:cNvSpPr txBox="1">
            <a:spLocks/>
          </p:cNvSpPr>
          <p:nvPr/>
        </p:nvSpPr>
        <p:spPr>
          <a:xfrm>
            <a:off x="2461893" y="1969758"/>
            <a:ext cx="9730107" cy="115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Microsoft YaHei UI Light" panose="020B0502040204020203" pitchFamily="34" charset="-122"/>
                <a:ea typeface="Microsoft YaHei UI Light" panose="020B0502040204020203" pitchFamily="34" charset="-122"/>
                <a:cs typeface="+mj-cs"/>
              </a:defRPr>
            </a:lvl1pPr>
          </a:lstStyle>
          <a:p>
            <a:endParaRPr lang="lt-LT" dirty="0">
              <a:solidFill>
                <a:schemeClr val="accent2">
                  <a:lumMod val="75000"/>
                </a:schemeClr>
              </a:solidFill>
            </a:endParaRPr>
          </a:p>
        </p:txBody>
      </p:sp>
      <p:graphicFrame>
        <p:nvGraphicFramePr>
          <p:cNvPr id="12" name="Chart 11">
            <a:extLst>
              <a:ext uri="{FF2B5EF4-FFF2-40B4-BE49-F238E27FC236}">
                <a16:creationId xmlns:a16="http://schemas.microsoft.com/office/drawing/2014/main" id="{A0DB3CBF-1F03-4301-B80B-FB7816A094E2}"/>
              </a:ext>
            </a:extLst>
          </p:cNvPr>
          <p:cNvGraphicFramePr/>
          <p:nvPr>
            <p:extLst>
              <p:ext uri="{D42A27DB-BD31-4B8C-83A1-F6EECF244321}">
                <p14:modId xmlns:p14="http://schemas.microsoft.com/office/powerpoint/2010/main" val="1513011907"/>
              </p:ext>
            </p:extLst>
          </p:nvPr>
        </p:nvGraphicFramePr>
        <p:xfrm>
          <a:off x="727767" y="1784265"/>
          <a:ext cx="5097662" cy="4394629"/>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Rounded Corners 8">
            <a:extLst>
              <a:ext uri="{FF2B5EF4-FFF2-40B4-BE49-F238E27FC236}">
                <a16:creationId xmlns:a16="http://schemas.microsoft.com/office/drawing/2014/main" id="{30540E96-3A88-49E8-8C4B-3860747D2D38}"/>
              </a:ext>
            </a:extLst>
          </p:cNvPr>
          <p:cNvSpPr/>
          <p:nvPr/>
        </p:nvSpPr>
        <p:spPr>
          <a:xfrm>
            <a:off x="6215810" y="1485945"/>
            <a:ext cx="5399187" cy="4625419"/>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8" name="Chart 7">
            <a:extLst>
              <a:ext uri="{FF2B5EF4-FFF2-40B4-BE49-F238E27FC236}">
                <a16:creationId xmlns:a16="http://schemas.microsoft.com/office/drawing/2014/main" id="{33F00D76-C203-4A0D-92D3-0A0B721E6B7F}"/>
              </a:ext>
            </a:extLst>
          </p:cNvPr>
          <p:cNvGraphicFramePr/>
          <p:nvPr>
            <p:extLst>
              <p:ext uri="{D42A27DB-BD31-4B8C-83A1-F6EECF244321}">
                <p14:modId xmlns:p14="http://schemas.microsoft.com/office/powerpoint/2010/main" val="1814410712"/>
              </p:ext>
            </p:extLst>
          </p:nvPr>
        </p:nvGraphicFramePr>
        <p:xfrm>
          <a:off x="6803603" y="1616555"/>
          <a:ext cx="5099895" cy="462541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363874AE-3F7B-4147-B397-E51E1E5583FC}"/>
              </a:ext>
            </a:extLst>
          </p:cNvPr>
          <p:cNvSpPr txBox="1"/>
          <p:nvPr/>
        </p:nvSpPr>
        <p:spPr>
          <a:xfrm>
            <a:off x="2016817" y="1793614"/>
            <a:ext cx="2298700" cy="276999"/>
          </a:xfrm>
          <a:prstGeom prst="rect">
            <a:avLst/>
          </a:prstGeom>
          <a:noFill/>
        </p:spPr>
        <p:txBody>
          <a:bodyPr wrap="square">
            <a:spAutoFit/>
          </a:bodyPr>
          <a:lstStyle/>
          <a:p>
            <a:r>
              <a:rPr lang="en-US" sz="1200" i="1" dirty="0" err="1">
                <a:solidFill>
                  <a:schemeClr val="accent2"/>
                </a:solidFill>
              </a:rPr>
              <a:t>Lytis</a:t>
            </a:r>
            <a:r>
              <a:rPr lang="en-US" sz="1200" i="1" dirty="0">
                <a:solidFill>
                  <a:schemeClr val="accent2"/>
                </a:solidFill>
              </a:rPr>
              <a:t>:</a:t>
            </a:r>
          </a:p>
        </p:txBody>
      </p:sp>
      <p:sp>
        <p:nvSpPr>
          <p:cNvPr id="14" name="TextBox 13">
            <a:extLst>
              <a:ext uri="{FF2B5EF4-FFF2-40B4-BE49-F238E27FC236}">
                <a16:creationId xmlns:a16="http://schemas.microsoft.com/office/drawing/2014/main" id="{FAC95B69-FAAC-4270-B99C-2AD09496E497}"/>
              </a:ext>
            </a:extLst>
          </p:cNvPr>
          <p:cNvSpPr txBox="1"/>
          <p:nvPr/>
        </p:nvSpPr>
        <p:spPr>
          <a:xfrm>
            <a:off x="1877117" y="2280791"/>
            <a:ext cx="2298700" cy="276999"/>
          </a:xfrm>
          <a:prstGeom prst="rect">
            <a:avLst/>
          </a:prstGeom>
          <a:noFill/>
        </p:spPr>
        <p:txBody>
          <a:bodyPr wrap="square">
            <a:spAutoFit/>
          </a:bodyPr>
          <a:lstStyle/>
          <a:p>
            <a:r>
              <a:rPr lang="en-US" sz="1200" i="1" dirty="0">
                <a:solidFill>
                  <a:schemeClr val="accent2"/>
                </a:solidFill>
              </a:rPr>
              <a:t>Am</a:t>
            </a:r>
            <a:r>
              <a:rPr lang="lt-LT" sz="1200" i="1" dirty="0" err="1">
                <a:solidFill>
                  <a:schemeClr val="accent2"/>
                </a:solidFill>
              </a:rPr>
              <a:t>žius</a:t>
            </a:r>
            <a:r>
              <a:rPr lang="en-US" sz="1200" i="1" dirty="0">
                <a:solidFill>
                  <a:schemeClr val="accent2"/>
                </a:solidFill>
              </a:rPr>
              <a:t>:</a:t>
            </a:r>
          </a:p>
        </p:txBody>
      </p:sp>
      <p:sp>
        <p:nvSpPr>
          <p:cNvPr id="15" name="TextBox 14">
            <a:extLst>
              <a:ext uri="{FF2B5EF4-FFF2-40B4-BE49-F238E27FC236}">
                <a16:creationId xmlns:a16="http://schemas.microsoft.com/office/drawing/2014/main" id="{EB1CC26B-7F98-4FEB-9E77-36C2726DE552}"/>
              </a:ext>
            </a:extLst>
          </p:cNvPr>
          <p:cNvSpPr txBox="1"/>
          <p:nvPr/>
        </p:nvSpPr>
        <p:spPr>
          <a:xfrm>
            <a:off x="727767" y="3521657"/>
            <a:ext cx="2298700" cy="276999"/>
          </a:xfrm>
          <a:prstGeom prst="rect">
            <a:avLst/>
          </a:prstGeom>
          <a:noFill/>
        </p:spPr>
        <p:txBody>
          <a:bodyPr wrap="square">
            <a:spAutoFit/>
          </a:bodyPr>
          <a:lstStyle/>
          <a:p>
            <a:r>
              <a:rPr lang="lt-LT" sz="1200" i="1" dirty="0">
                <a:solidFill>
                  <a:schemeClr val="accent2"/>
                </a:solidFill>
              </a:rPr>
              <a:t>Šeimyninis statusas:</a:t>
            </a:r>
            <a:endParaRPr lang="en-US" sz="1200" i="1" dirty="0">
              <a:solidFill>
                <a:schemeClr val="accent2"/>
              </a:solidFill>
            </a:endParaRPr>
          </a:p>
        </p:txBody>
      </p:sp>
      <p:sp>
        <p:nvSpPr>
          <p:cNvPr id="16" name="TextBox 15">
            <a:extLst>
              <a:ext uri="{FF2B5EF4-FFF2-40B4-BE49-F238E27FC236}">
                <a16:creationId xmlns:a16="http://schemas.microsoft.com/office/drawing/2014/main" id="{28F5C593-336B-494B-B4DD-FCA1A7E5FF90}"/>
              </a:ext>
            </a:extLst>
          </p:cNvPr>
          <p:cNvSpPr txBox="1"/>
          <p:nvPr/>
        </p:nvSpPr>
        <p:spPr>
          <a:xfrm>
            <a:off x="577003" y="5013944"/>
            <a:ext cx="2298700" cy="276999"/>
          </a:xfrm>
          <a:prstGeom prst="rect">
            <a:avLst/>
          </a:prstGeom>
          <a:noFill/>
        </p:spPr>
        <p:txBody>
          <a:bodyPr wrap="square">
            <a:spAutoFit/>
          </a:bodyPr>
          <a:lstStyle/>
          <a:p>
            <a:r>
              <a:rPr lang="lt-LT" sz="1200" i="1" dirty="0">
                <a:solidFill>
                  <a:schemeClr val="accent2"/>
                </a:solidFill>
              </a:rPr>
              <a:t>Šeimos tipas:</a:t>
            </a:r>
            <a:endParaRPr lang="en-US" sz="1200" i="1" dirty="0">
              <a:solidFill>
                <a:schemeClr val="accent2"/>
              </a:solidFill>
            </a:endParaRPr>
          </a:p>
        </p:txBody>
      </p:sp>
      <p:sp>
        <p:nvSpPr>
          <p:cNvPr id="17" name="TextBox 16">
            <a:extLst>
              <a:ext uri="{FF2B5EF4-FFF2-40B4-BE49-F238E27FC236}">
                <a16:creationId xmlns:a16="http://schemas.microsoft.com/office/drawing/2014/main" id="{BEFC16AE-BA45-4AF8-AA4F-2062F6789216}"/>
              </a:ext>
            </a:extLst>
          </p:cNvPr>
          <p:cNvSpPr txBox="1"/>
          <p:nvPr/>
        </p:nvSpPr>
        <p:spPr>
          <a:xfrm>
            <a:off x="867467" y="4466626"/>
            <a:ext cx="2298700" cy="276999"/>
          </a:xfrm>
          <a:prstGeom prst="rect">
            <a:avLst/>
          </a:prstGeom>
          <a:noFill/>
        </p:spPr>
        <p:txBody>
          <a:bodyPr wrap="square">
            <a:spAutoFit/>
          </a:bodyPr>
          <a:lstStyle/>
          <a:p>
            <a:r>
              <a:rPr lang="lt-LT" sz="1200" i="1" dirty="0">
                <a:solidFill>
                  <a:schemeClr val="accent2"/>
                </a:solidFill>
              </a:rPr>
              <a:t>Vaikai namų ūkyje:</a:t>
            </a:r>
            <a:endParaRPr lang="en-US" sz="1200" i="1" dirty="0">
              <a:solidFill>
                <a:schemeClr val="accent2"/>
              </a:solidFill>
            </a:endParaRPr>
          </a:p>
        </p:txBody>
      </p:sp>
      <p:sp>
        <p:nvSpPr>
          <p:cNvPr id="18" name="TextBox 17">
            <a:extLst>
              <a:ext uri="{FF2B5EF4-FFF2-40B4-BE49-F238E27FC236}">
                <a16:creationId xmlns:a16="http://schemas.microsoft.com/office/drawing/2014/main" id="{39783269-9D3F-4C9F-8ECA-D11098875837}"/>
              </a:ext>
            </a:extLst>
          </p:cNvPr>
          <p:cNvSpPr txBox="1"/>
          <p:nvPr/>
        </p:nvSpPr>
        <p:spPr>
          <a:xfrm>
            <a:off x="6572473" y="1645765"/>
            <a:ext cx="2298700" cy="276999"/>
          </a:xfrm>
          <a:prstGeom prst="rect">
            <a:avLst/>
          </a:prstGeom>
          <a:noFill/>
        </p:spPr>
        <p:txBody>
          <a:bodyPr wrap="square">
            <a:spAutoFit/>
          </a:bodyPr>
          <a:lstStyle/>
          <a:p>
            <a:r>
              <a:rPr lang="lt-LT" sz="1200" i="1" dirty="0">
                <a:solidFill>
                  <a:schemeClr val="accent2"/>
                </a:solidFill>
              </a:rPr>
              <a:t>Išsimokslinimas:</a:t>
            </a:r>
            <a:endParaRPr lang="en-US" sz="1200" i="1" dirty="0">
              <a:solidFill>
                <a:schemeClr val="accent2"/>
              </a:solidFill>
            </a:endParaRPr>
          </a:p>
        </p:txBody>
      </p:sp>
      <p:sp>
        <p:nvSpPr>
          <p:cNvPr id="19" name="TextBox 18">
            <a:extLst>
              <a:ext uri="{FF2B5EF4-FFF2-40B4-BE49-F238E27FC236}">
                <a16:creationId xmlns:a16="http://schemas.microsoft.com/office/drawing/2014/main" id="{2C77306B-09F0-42A4-AD73-F1F38090FF4E}"/>
              </a:ext>
            </a:extLst>
          </p:cNvPr>
          <p:cNvSpPr txBox="1"/>
          <p:nvPr/>
        </p:nvSpPr>
        <p:spPr>
          <a:xfrm>
            <a:off x="6803603" y="2625521"/>
            <a:ext cx="2298700" cy="461665"/>
          </a:xfrm>
          <a:prstGeom prst="rect">
            <a:avLst/>
          </a:prstGeom>
          <a:noFill/>
        </p:spPr>
        <p:txBody>
          <a:bodyPr wrap="square">
            <a:spAutoFit/>
          </a:bodyPr>
          <a:lstStyle/>
          <a:p>
            <a:r>
              <a:rPr lang="lt-LT" sz="1200" i="1" dirty="0">
                <a:solidFill>
                  <a:schemeClr val="accent2"/>
                </a:solidFill>
              </a:rPr>
              <a:t>Pajamos vienam namų ūkio nariui per mėn.:</a:t>
            </a:r>
            <a:endParaRPr lang="en-US" sz="1200" i="1" dirty="0">
              <a:solidFill>
                <a:schemeClr val="accent2"/>
              </a:solidFill>
            </a:endParaRPr>
          </a:p>
        </p:txBody>
      </p:sp>
      <p:sp>
        <p:nvSpPr>
          <p:cNvPr id="20" name="TextBox 19">
            <a:extLst>
              <a:ext uri="{FF2B5EF4-FFF2-40B4-BE49-F238E27FC236}">
                <a16:creationId xmlns:a16="http://schemas.microsoft.com/office/drawing/2014/main" id="{47B7DA96-03B2-410E-BB40-EC0237C55E4E}"/>
              </a:ext>
            </a:extLst>
          </p:cNvPr>
          <p:cNvSpPr txBox="1"/>
          <p:nvPr/>
        </p:nvSpPr>
        <p:spPr>
          <a:xfrm>
            <a:off x="6215810" y="3583212"/>
            <a:ext cx="2655363" cy="430887"/>
          </a:xfrm>
          <a:prstGeom prst="rect">
            <a:avLst/>
          </a:prstGeom>
          <a:noFill/>
        </p:spPr>
        <p:txBody>
          <a:bodyPr wrap="square">
            <a:spAutoFit/>
          </a:bodyPr>
          <a:lstStyle/>
          <a:p>
            <a:r>
              <a:rPr lang="lt-LT" sz="1100" i="1" dirty="0">
                <a:solidFill>
                  <a:schemeClr val="accent2"/>
                </a:solidFill>
              </a:rPr>
              <a:t>Asmeninės </a:t>
            </a:r>
            <a:r>
              <a:rPr lang="lt-LT" sz="1100" i="1" dirty="0" err="1">
                <a:solidFill>
                  <a:schemeClr val="accent2"/>
                </a:solidFill>
              </a:rPr>
              <a:t>socioekonominės</a:t>
            </a:r>
            <a:r>
              <a:rPr lang="lt-LT" sz="1100" i="1" dirty="0">
                <a:solidFill>
                  <a:schemeClr val="accent2"/>
                </a:solidFill>
              </a:rPr>
              <a:t> padėties vertinimas:</a:t>
            </a:r>
            <a:endParaRPr lang="en-US" sz="1100" i="1" dirty="0">
              <a:solidFill>
                <a:schemeClr val="accent2"/>
              </a:solidFill>
            </a:endParaRPr>
          </a:p>
        </p:txBody>
      </p:sp>
      <p:sp>
        <p:nvSpPr>
          <p:cNvPr id="21" name="TextBox 20">
            <a:extLst>
              <a:ext uri="{FF2B5EF4-FFF2-40B4-BE49-F238E27FC236}">
                <a16:creationId xmlns:a16="http://schemas.microsoft.com/office/drawing/2014/main" id="{31EF00DA-72A1-40F2-9572-238FB54E62F7}"/>
              </a:ext>
            </a:extLst>
          </p:cNvPr>
          <p:cNvSpPr txBox="1"/>
          <p:nvPr/>
        </p:nvSpPr>
        <p:spPr>
          <a:xfrm>
            <a:off x="6563985" y="4875444"/>
            <a:ext cx="2298700" cy="276999"/>
          </a:xfrm>
          <a:prstGeom prst="rect">
            <a:avLst/>
          </a:prstGeom>
          <a:noFill/>
        </p:spPr>
        <p:txBody>
          <a:bodyPr wrap="square">
            <a:spAutoFit/>
          </a:bodyPr>
          <a:lstStyle/>
          <a:p>
            <a:r>
              <a:rPr lang="lt-LT" sz="1200" i="1" dirty="0">
                <a:solidFill>
                  <a:schemeClr val="accent2"/>
                </a:solidFill>
              </a:rPr>
              <a:t>Pagrindinis užsiėmimas:</a:t>
            </a:r>
            <a:endParaRPr lang="en-US" sz="1200" i="1" dirty="0">
              <a:solidFill>
                <a:schemeClr val="accent2"/>
              </a:solidFill>
            </a:endParaRPr>
          </a:p>
        </p:txBody>
      </p:sp>
    </p:spTree>
    <p:extLst>
      <p:ext uri="{BB962C8B-B14F-4D97-AF65-F5344CB8AC3E}">
        <p14:creationId xmlns:p14="http://schemas.microsoft.com/office/powerpoint/2010/main" val="4057971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BF7241-77FB-4F72-81AC-E60C72F4DAD4}"/>
              </a:ext>
            </a:extLst>
          </p:cNvPr>
          <p:cNvSpPr>
            <a:spLocks noGrp="1"/>
          </p:cNvSpPr>
          <p:nvPr>
            <p:ph type="title"/>
          </p:nvPr>
        </p:nvSpPr>
        <p:spPr>
          <a:xfrm>
            <a:off x="1230947" y="140860"/>
            <a:ext cx="9730107" cy="1151703"/>
          </a:xfrm>
        </p:spPr>
        <p:txBody>
          <a:bodyPr>
            <a:normAutofit/>
          </a:bodyPr>
          <a:lstStyle/>
          <a:p>
            <a:pPr algn="ctr"/>
            <a:r>
              <a:rPr lang="lt-LT" sz="3600">
                <a:solidFill>
                  <a:schemeClr val="accent2">
                    <a:lumMod val="75000"/>
                  </a:schemeClr>
                </a:solidFill>
              </a:rPr>
              <a:t>RESPONDENTŲ SOCIALINĖS-DEMOGRAFINĖS CHARAKTERISTIKOS (PROC.)</a:t>
            </a:r>
            <a:endParaRPr lang="lt-LT" sz="3600" dirty="0">
              <a:solidFill>
                <a:schemeClr val="accent2">
                  <a:lumMod val="75000"/>
                </a:schemeClr>
              </a:solidFill>
            </a:endParaRPr>
          </a:p>
        </p:txBody>
      </p:sp>
      <p:sp>
        <p:nvSpPr>
          <p:cNvPr id="7" name="Rectangle 6">
            <a:extLst>
              <a:ext uri="{FF2B5EF4-FFF2-40B4-BE49-F238E27FC236}">
                <a16:creationId xmlns:a16="http://schemas.microsoft.com/office/drawing/2014/main" id="{07F0BC18-17FC-414C-846A-B8F579890216}"/>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8" name="Rectangle: Rounded Corners 47">
            <a:extLst>
              <a:ext uri="{FF2B5EF4-FFF2-40B4-BE49-F238E27FC236}">
                <a16:creationId xmlns:a16="http://schemas.microsoft.com/office/drawing/2014/main" id="{F86D0E5B-1E48-4D78-A5F1-D1D424B8BDD6}"/>
              </a:ext>
            </a:extLst>
          </p:cNvPr>
          <p:cNvSpPr/>
          <p:nvPr/>
        </p:nvSpPr>
        <p:spPr>
          <a:xfrm>
            <a:off x="577004" y="1475041"/>
            <a:ext cx="5399187" cy="4625419"/>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itle 4">
            <a:extLst>
              <a:ext uri="{FF2B5EF4-FFF2-40B4-BE49-F238E27FC236}">
                <a16:creationId xmlns:a16="http://schemas.microsoft.com/office/drawing/2014/main" id="{8AB8FFEC-0EFC-42CE-B9A9-5307B6E12A00}"/>
              </a:ext>
            </a:extLst>
          </p:cNvPr>
          <p:cNvSpPr txBox="1">
            <a:spLocks/>
          </p:cNvSpPr>
          <p:nvPr/>
        </p:nvSpPr>
        <p:spPr>
          <a:xfrm>
            <a:off x="2461893" y="1969758"/>
            <a:ext cx="9730107" cy="115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2"/>
                </a:solidFill>
                <a:latin typeface="Microsoft YaHei UI Light" panose="020B0502040204020203" pitchFamily="34" charset="-122"/>
                <a:ea typeface="Microsoft YaHei UI Light" panose="020B0502040204020203" pitchFamily="34" charset="-122"/>
                <a:cs typeface="+mj-cs"/>
              </a:defRPr>
            </a:lvl1pPr>
          </a:lstStyle>
          <a:p>
            <a:endParaRPr lang="lt-LT" dirty="0">
              <a:solidFill>
                <a:schemeClr val="accent2">
                  <a:lumMod val="75000"/>
                </a:schemeClr>
              </a:solidFill>
            </a:endParaRPr>
          </a:p>
        </p:txBody>
      </p:sp>
      <p:graphicFrame>
        <p:nvGraphicFramePr>
          <p:cNvPr id="12" name="Chart 11">
            <a:extLst>
              <a:ext uri="{FF2B5EF4-FFF2-40B4-BE49-F238E27FC236}">
                <a16:creationId xmlns:a16="http://schemas.microsoft.com/office/drawing/2014/main" id="{A0DB3CBF-1F03-4301-B80B-FB7816A094E2}"/>
              </a:ext>
            </a:extLst>
          </p:cNvPr>
          <p:cNvGraphicFramePr/>
          <p:nvPr>
            <p:extLst>
              <p:ext uri="{D42A27DB-BD31-4B8C-83A1-F6EECF244321}">
                <p14:modId xmlns:p14="http://schemas.microsoft.com/office/powerpoint/2010/main" val="1594796573"/>
              </p:ext>
            </p:extLst>
          </p:nvPr>
        </p:nvGraphicFramePr>
        <p:xfrm>
          <a:off x="727767" y="1784265"/>
          <a:ext cx="5097662" cy="4394629"/>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Rounded Corners 8">
            <a:extLst>
              <a:ext uri="{FF2B5EF4-FFF2-40B4-BE49-F238E27FC236}">
                <a16:creationId xmlns:a16="http://schemas.microsoft.com/office/drawing/2014/main" id="{30540E96-3A88-49E8-8C4B-3860747D2D38}"/>
              </a:ext>
            </a:extLst>
          </p:cNvPr>
          <p:cNvSpPr/>
          <p:nvPr/>
        </p:nvSpPr>
        <p:spPr>
          <a:xfrm>
            <a:off x="6215810" y="1475041"/>
            <a:ext cx="5399187" cy="4625419"/>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8" name="Chart 7">
            <a:extLst>
              <a:ext uri="{FF2B5EF4-FFF2-40B4-BE49-F238E27FC236}">
                <a16:creationId xmlns:a16="http://schemas.microsoft.com/office/drawing/2014/main" id="{33F00D76-C203-4A0D-92D3-0A0B721E6B7F}"/>
              </a:ext>
            </a:extLst>
          </p:cNvPr>
          <p:cNvGraphicFramePr/>
          <p:nvPr>
            <p:extLst>
              <p:ext uri="{D42A27DB-BD31-4B8C-83A1-F6EECF244321}">
                <p14:modId xmlns:p14="http://schemas.microsoft.com/office/powerpoint/2010/main" val="3447347334"/>
              </p:ext>
            </p:extLst>
          </p:nvPr>
        </p:nvGraphicFramePr>
        <p:xfrm>
          <a:off x="6803603" y="1616555"/>
          <a:ext cx="5099895" cy="4625419"/>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6FBC364D-C410-4B49-9A2D-4F1895717FC1}"/>
              </a:ext>
            </a:extLst>
          </p:cNvPr>
          <p:cNvSpPr txBox="1"/>
          <p:nvPr/>
        </p:nvSpPr>
        <p:spPr>
          <a:xfrm>
            <a:off x="7190600" y="3929264"/>
            <a:ext cx="2298700" cy="461665"/>
          </a:xfrm>
          <a:prstGeom prst="rect">
            <a:avLst/>
          </a:prstGeom>
          <a:noFill/>
        </p:spPr>
        <p:txBody>
          <a:bodyPr wrap="square">
            <a:spAutoFit/>
          </a:bodyPr>
          <a:lstStyle/>
          <a:p>
            <a:r>
              <a:rPr lang="lt-LT" sz="1200" i="1" dirty="0">
                <a:solidFill>
                  <a:schemeClr val="accent2"/>
                </a:solidFill>
              </a:rPr>
              <a:t>Suaugusių asmenų skaičius būste:</a:t>
            </a:r>
            <a:endParaRPr lang="en-US" sz="1200" i="1" dirty="0">
              <a:solidFill>
                <a:schemeClr val="accent2"/>
              </a:solidFill>
            </a:endParaRPr>
          </a:p>
        </p:txBody>
      </p:sp>
      <p:sp>
        <p:nvSpPr>
          <p:cNvPr id="13" name="TextBox 12">
            <a:extLst>
              <a:ext uri="{FF2B5EF4-FFF2-40B4-BE49-F238E27FC236}">
                <a16:creationId xmlns:a16="http://schemas.microsoft.com/office/drawing/2014/main" id="{363874AE-3F7B-4147-B397-E51E1E5583FC}"/>
              </a:ext>
            </a:extLst>
          </p:cNvPr>
          <p:cNvSpPr txBox="1"/>
          <p:nvPr/>
        </p:nvSpPr>
        <p:spPr>
          <a:xfrm>
            <a:off x="1312543" y="1742095"/>
            <a:ext cx="2298700" cy="276999"/>
          </a:xfrm>
          <a:prstGeom prst="rect">
            <a:avLst/>
          </a:prstGeom>
          <a:noFill/>
        </p:spPr>
        <p:txBody>
          <a:bodyPr wrap="square">
            <a:spAutoFit/>
          </a:bodyPr>
          <a:lstStyle/>
          <a:p>
            <a:r>
              <a:rPr lang="lt-LT" sz="1200" i="1" dirty="0">
                <a:solidFill>
                  <a:schemeClr val="accent2"/>
                </a:solidFill>
              </a:rPr>
              <a:t>Gyvenamoji vietovė</a:t>
            </a:r>
            <a:r>
              <a:rPr lang="en-US" sz="1200" i="1" dirty="0">
                <a:solidFill>
                  <a:schemeClr val="accent2"/>
                </a:solidFill>
              </a:rPr>
              <a:t>:</a:t>
            </a:r>
          </a:p>
        </p:txBody>
      </p:sp>
      <p:sp>
        <p:nvSpPr>
          <p:cNvPr id="16" name="TextBox 15">
            <a:extLst>
              <a:ext uri="{FF2B5EF4-FFF2-40B4-BE49-F238E27FC236}">
                <a16:creationId xmlns:a16="http://schemas.microsoft.com/office/drawing/2014/main" id="{28F5C593-336B-494B-B4DD-FCA1A7E5FF90}"/>
              </a:ext>
            </a:extLst>
          </p:cNvPr>
          <p:cNvSpPr txBox="1"/>
          <p:nvPr/>
        </p:nvSpPr>
        <p:spPr>
          <a:xfrm>
            <a:off x="1230947" y="2908430"/>
            <a:ext cx="2298700" cy="276999"/>
          </a:xfrm>
          <a:prstGeom prst="rect">
            <a:avLst/>
          </a:prstGeom>
          <a:noFill/>
        </p:spPr>
        <p:txBody>
          <a:bodyPr wrap="square">
            <a:spAutoFit/>
          </a:bodyPr>
          <a:lstStyle/>
          <a:p>
            <a:r>
              <a:rPr lang="lt-LT" sz="1200" i="1" dirty="0">
                <a:solidFill>
                  <a:schemeClr val="accent2"/>
                </a:solidFill>
              </a:rPr>
              <a:t>Gyvenamoji apskritis:</a:t>
            </a:r>
            <a:endParaRPr lang="en-US" sz="1200" i="1" dirty="0">
              <a:solidFill>
                <a:schemeClr val="accent2"/>
              </a:solidFill>
            </a:endParaRPr>
          </a:p>
        </p:txBody>
      </p:sp>
      <p:sp>
        <p:nvSpPr>
          <p:cNvPr id="18" name="TextBox 17">
            <a:extLst>
              <a:ext uri="{FF2B5EF4-FFF2-40B4-BE49-F238E27FC236}">
                <a16:creationId xmlns:a16="http://schemas.microsoft.com/office/drawing/2014/main" id="{39783269-9D3F-4C9F-8ECA-D11098875837}"/>
              </a:ext>
            </a:extLst>
          </p:cNvPr>
          <p:cNvSpPr txBox="1"/>
          <p:nvPr/>
        </p:nvSpPr>
        <p:spPr>
          <a:xfrm>
            <a:off x="6310837" y="1645766"/>
            <a:ext cx="2298700" cy="276999"/>
          </a:xfrm>
          <a:prstGeom prst="rect">
            <a:avLst/>
          </a:prstGeom>
          <a:noFill/>
        </p:spPr>
        <p:txBody>
          <a:bodyPr wrap="square">
            <a:spAutoFit/>
          </a:bodyPr>
          <a:lstStyle/>
          <a:p>
            <a:r>
              <a:rPr lang="lt-LT" sz="1200" i="1" dirty="0">
                <a:solidFill>
                  <a:schemeClr val="accent2"/>
                </a:solidFill>
              </a:rPr>
              <a:t>Vaikai iki 18 m.:</a:t>
            </a:r>
            <a:endParaRPr lang="en-US" sz="1200" i="1" dirty="0">
              <a:solidFill>
                <a:schemeClr val="accent2"/>
              </a:solidFill>
            </a:endParaRPr>
          </a:p>
        </p:txBody>
      </p:sp>
      <p:sp>
        <p:nvSpPr>
          <p:cNvPr id="19" name="TextBox 18">
            <a:extLst>
              <a:ext uri="{FF2B5EF4-FFF2-40B4-BE49-F238E27FC236}">
                <a16:creationId xmlns:a16="http://schemas.microsoft.com/office/drawing/2014/main" id="{2C77306B-09F0-42A4-AD73-F1F38090FF4E}"/>
              </a:ext>
            </a:extLst>
          </p:cNvPr>
          <p:cNvSpPr txBox="1"/>
          <p:nvPr/>
        </p:nvSpPr>
        <p:spPr>
          <a:xfrm>
            <a:off x="6270979" y="2034871"/>
            <a:ext cx="2298700" cy="461665"/>
          </a:xfrm>
          <a:prstGeom prst="rect">
            <a:avLst/>
          </a:prstGeom>
          <a:noFill/>
        </p:spPr>
        <p:txBody>
          <a:bodyPr wrap="square">
            <a:spAutoFit/>
          </a:bodyPr>
          <a:lstStyle/>
          <a:p>
            <a:r>
              <a:rPr lang="fi-FI" sz="1200" i="1" dirty="0">
                <a:solidFill>
                  <a:schemeClr val="accent2"/>
                </a:solidFill>
              </a:rPr>
              <a:t>Vaikai iki 18 m. gyvenantys </a:t>
            </a:r>
            <a:r>
              <a:rPr lang="lt-LT" sz="1200" i="1" dirty="0">
                <a:solidFill>
                  <a:schemeClr val="accent2"/>
                </a:solidFill>
              </a:rPr>
              <a:t>namų ūkyje</a:t>
            </a:r>
            <a:r>
              <a:rPr lang="fi-FI" sz="1200" i="1" dirty="0">
                <a:solidFill>
                  <a:schemeClr val="accent2"/>
                </a:solidFill>
              </a:rPr>
              <a:t>:</a:t>
            </a:r>
            <a:endParaRPr lang="en-US" sz="1200" i="1" dirty="0">
              <a:solidFill>
                <a:schemeClr val="accent2"/>
              </a:solidFill>
            </a:endParaRPr>
          </a:p>
        </p:txBody>
      </p:sp>
    </p:spTree>
    <p:extLst>
      <p:ext uri="{BB962C8B-B14F-4D97-AF65-F5344CB8AC3E}">
        <p14:creationId xmlns:p14="http://schemas.microsoft.com/office/powerpoint/2010/main" val="145099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999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729DC-5DA1-4AA7-8B94-F3F21F6A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3875308"/>
            <a:ext cx="12192001" cy="1451429"/>
          </a:xfrm>
          <a:prstGeom prst="rect">
            <a:avLst/>
          </a:prstGeom>
          <a:solidFill>
            <a:schemeClr val="bg1">
              <a:alpha val="95000"/>
            </a:schemeClr>
          </a:solidFill>
        </p:spPr>
        <p:txBody>
          <a:bodyPr wrap="square" rtlCol="0" anchor="ctr">
            <a:noAutofit/>
          </a:bodyPr>
          <a:lstStyle/>
          <a:p>
            <a:pPr algn="ctr"/>
            <a:r>
              <a:rPr lang="lt-LT" sz="2800" b="1" dirty="0">
                <a:solidFill>
                  <a:schemeClr val="accent2"/>
                </a:solidFill>
                <a:latin typeface="Microsoft YaHei UI Light" panose="020B0502040204020203" pitchFamily="34" charset="-122"/>
                <a:ea typeface="Microsoft YaHei UI Light" panose="020B0502040204020203" pitchFamily="34" charset="-122"/>
              </a:rPr>
              <a:t>BENDRA INFORMACIJA</a:t>
            </a:r>
            <a:endParaRPr lang="en-GB" sz="2800" b="1" dirty="0">
              <a:solidFill>
                <a:schemeClr val="bg1">
                  <a:lumMod val="65000"/>
                </a:schemeClr>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133162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322FEB9-61F3-4D43-A300-28152915B76A}"/>
              </a:ext>
            </a:extLst>
          </p:cNvPr>
          <p:cNvSpPr/>
          <p:nvPr/>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11" name="Content Placeholder 3">
            <a:extLst>
              <a:ext uri="{FF2B5EF4-FFF2-40B4-BE49-F238E27FC236}">
                <a16:creationId xmlns:a16="http://schemas.microsoft.com/office/drawing/2014/main" id="{43D04AE6-9EE1-4390-A425-AD1461E841B5}"/>
              </a:ext>
            </a:extLst>
          </p:cNvPr>
          <p:cNvSpPr txBox="1">
            <a:spLocks/>
          </p:cNvSpPr>
          <p:nvPr/>
        </p:nvSpPr>
        <p:spPr>
          <a:xfrm>
            <a:off x="7890848" y="4986936"/>
            <a:ext cx="3155182" cy="977264"/>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171450" marR="0" lvl="0" indent="-17145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Char char="•"/>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a:p>
            <a:pPr marL="0" marR="0" lvl="0" indent="0" algn="just" defTabSz="914400" rtl="0" eaLnBrk="1" fontAlgn="auto" latinLnBrk="0" hangingPunct="1">
              <a:lnSpc>
                <a:spcPct val="100000"/>
              </a:lnSpc>
              <a:spcBef>
                <a:spcPts val="0"/>
              </a:spcBef>
              <a:spcAft>
                <a:spcPts val="0"/>
              </a:spcAft>
              <a:buClr>
                <a:srgbClr val="1AB1AF"/>
              </a:buClr>
              <a:buSzTx/>
              <a:buFont typeface="Arial" panose="020B0604020202020204" pitchFamily="34" charset="0"/>
              <a:buNone/>
              <a:tabLst/>
              <a:defRPr/>
            </a:pPr>
            <a:endParaRPr kumimoji="0" lang="lt-LT" sz="1200" b="0"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endParaRPr>
          </a:p>
        </p:txBody>
      </p:sp>
      <p:sp>
        <p:nvSpPr>
          <p:cNvPr id="13" name="Content Placeholder 1">
            <a:extLst>
              <a:ext uri="{FF2B5EF4-FFF2-40B4-BE49-F238E27FC236}">
                <a16:creationId xmlns:a16="http://schemas.microsoft.com/office/drawing/2014/main" id="{14A5620B-8FB7-4E9A-8758-84CC314EAA92}"/>
              </a:ext>
            </a:extLst>
          </p:cNvPr>
          <p:cNvSpPr>
            <a:spLocks noGrp="1"/>
          </p:cNvSpPr>
          <p:nvPr>
            <p:ph sz="half" idx="1"/>
          </p:nvPr>
        </p:nvSpPr>
        <p:spPr>
          <a:xfrm>
            <a:off x="1225462" y="1262439"/>
            <a:ext cx="9736580" cy="293639"/>
          </a:xfrm>
        </p:spPr>
        <p:txBody>
          <a:bodyPr/>
          <a:lstStyle/>
          <a:p>
            <a:r>
              <a:rPr lang="lt-LT" dirty="0"/>
              <a:t>Kiek Jūs sutinkate ar nesutinkate su žemiau pateiktais teiginiais? </a:t>
            </a:r>
          </a:p>
        </p:txBody>
      </p:sp>
      <p:sp>
        <p:nvSpPr>
          <p:cNvPr id="14" name="Title 2">
            <a:extLst>
              <a:ext uri="{FF2B5EF4-FFF2-40B4-BE49-F238E27FC236}">
                <a16:creationId xmlns:a16="http://schemas.microsoft.com/office/drawing/2014/main" id="{5BDCFE7D-EB34-4B63-AA08-842F5A1C125B}"/>
              </a:ext>
            </a:extLst>
          </p:cNvPr>
          <p:cNvSpPr>
            <a:spLocks noGrp="1"/>
          </p:cNvSpPr>
          <p:nvPr>
            <p:ph type="title"/>
          </p:nvPr>
        </p:nvSpPr>
        <p:spPr>
          <a:xfrm>
            <a:off x="1221178" y="475653"/>
            <a:ext cx="9730107" cy="854497"/>
          </a:xfrm>
        </p:spPr>
        <p:txBody>
          <a:bodyPr>
            <a:normAutofit/>
          </a:bodyPr>
          <a:lstStyle/>
          <a:p>
            <a:r>
              <a:rPr lang="lt-LT" sz="3200" dirty="0">
                <a:solidFill>
                  <a:schemeClr val="accent2">
                    <a:lumMod val="75000"/>
                  </a:schemeClr>
                </a:solidFill>
              </a:rPr>
              <a:t>ASMENINĖS SITUACIJOS VERTINIMAS (%)</a:t>
            </a:r>
          </a:p>
        </p:txBody>
      </p:sp>
      <p:sp>
        <p:nvSpPr>
          <p:cNvPr id="15" name="TextBox 14">
            <a:extLst>
              <a:ext uri="{FF2B5EF4-FFF2-40B4-BE49-F238E27FC236}">
                <a16:creationId xmlns:a16="http://schemas.microsoft.com/office/drawing/2014/main" id="{19B202DA-B32F-4DC1-AE7B-6CF5BC64261C}"/>
              </a:ext>
            </a:extLst>
          </p:cNvPr>
          <p:cNvSpPr txBox="1"/>
          <p:nvPr/>
        </p:nvSpPr>
        <p:spPr>
          <a:xfrm>
            <a:off x="1231569" y="1745959"/>
            <a:ext cx="89714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50" b="1" i="0" u="none" strike="noStrike" kern="1200" cap="none" spc="0" normalizeH="0" baseline="0" noProof="0" dirty="0">
                <a:ln>
                  <a:noFill/>
                </a:ln>
                <a:solidFill>
                  <a:prstClr val="black">
                    <a:lumMod val="65000"/>
                    <a:lumOff val="35000"/>
                  </a:prstClr>
                </a:solidFill>
                <a:effectLst/>
                <a:uLnTx/>
                <a:uFillTx/>
                <a:latin typeface="Microsoft YaHei UI Light" panose="020B0502040204020203" pitchFamily="34" charset="-122"/>
                <a:ea typeface="Microsoft YaHei UI Light" panose="020B0502040204020203" pitchFamily="34" charset="-122"/>
                <a:cs typeface="+mn-cs"/>
              </a:rPr>
              <a:t>N=1014</a:t>
            </a:r>
          </a:p>
        </p:txBody>
      </p:sp>
      <p:graphicFrame>
        <p:nvGraphicFramePr>
          <p:cNvPr id="9" name="Content Placeholder 9">
            <a:extLst>
              <a:ext uri="{FF2B5EF4-FFF2-40B4-BE49-F238E27FC236}">
                <a16:creationId xmlns:a16="http://schemas.microsoft.com/office/drawing/2014/main" id="{7F582CC0-38E4-429B-B133-864E9C876049}"/>
              </a:ext>
            </a:extLst>
          </p:cNvPr>
          <p:cNvGraphicFramePr>
            <a:graphicFrameLocks/>
          </p:cNvGraphicFramePr>
          <p:nvPr>
            <p:extLst>
              <p:ext uri="{D42A27DB-BD31-4B8C-83A1-F6EECF244321}">
                <p14:modId xmlns:p14="http://schemas.microsoft.com/office/powerpoint/2010/main" val="2854344786"/>
              </p:ext>
            </p:extLst>
          </p:nvPr>
        </p:nvGraphicFramePr>
        <p:xfrm>
          <a:off x="1145971" y="2020247"/>
          <a:ext cx="7159829" cy="4349086"/>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4">
            <a:extLst>
              <a:ext uri="{FF2B5EF4-FFF2-40B4-BE49-F238E27FC236}">
                <a16:creationId xmlns:a16="http://schemas.microsoft.com/office/drawing/2014/main" id="{31F0CA7B-A1B4-41CC-8863-294A988E3CA2}"/>
              </a:ext>
            </a:extLst>
          </p:cNvPr>
          <p:cNvSpPr>
            <a:spLocks noGrp="1"/>
          </p:cNvSpPr>
          <p:nvPr>
            <p:ph sz="half" idx="10"/>
          </p:nvPr>
        </p:nvSpPr>
        <p:spPr>
          <a:xfrm>
            <a:off x="8738798" y="2186774"/>
            <a:ext cx="2819709" cy="4000131"/>
          </a:xfrm>
        </p:spPr>
        <p:txBody>
          <a:bodyPr/>
          <a:lstStyle/>
          <a:p>
            <a:r>
              <a:rPr lang="lt-LT" dirty="0"/>
              <a:t>Reikiamas vietas dažniau lengvai pasiekia pilnų šeimų atstovai bei didžiųjų miestų ir miestelių gyventojai. Rečiau – žemiausių pajamų respondentai.</a:t>
            </a:r>
          </a:p>
          <a:p>
            <a:endParaRPr lang="lt-LT" dirty="0"/>
          </a:p>
          <a:p>
            <a:r>
              <a:rPr lang="lt-LT" dirty="0"/>
              <a:t>Pajėgūs keliauti dažniau yra aukštąjį išsilavinimą, aukščiausias pajamas turintys ir vaikų neturintys respondentai. Rečiau – respondentai be aukštojo išsilavinimo.</a:t>
            </a:r>
          </a:p>
          <a:p>
            <a:endParaRPr lang="lt-LT" dirty="0"/>
          </a:p>
          <a:p>
            <a:r>
              <a:rPr lang="lt-LT" dirty="0"/>
              <a:t>Realizuojantys save kaip asmenybę dažniau jaučiasi aukštąjį išsilavinimą turintys respondentai ir aukščiausių pajamų gavėjai.</a:t>
            </a:r>
          </a:p>
          <a:p>
            <a:endParaRPr lang="lt-LT" dirty="0"/>
          </a:p>
          <a:p>
            <a:r>
              <a:rPr lang="lt-LT" dirty="0"/>
              <a:t>Visiškai neužtikrinti dėl savo ateities dažniau jaučiasi žemiausių pajamų respondentai, neužtikrinti - respondentai be aukštojo išsilavinimo ir moterys. Vyrai ir profesinį arba aukštąjį išsilavinimą turintys dažniau dėl savo ateities jaučiasi ramūs.</a:t>
            </a:r>
          </a:p>
        </p:txBody>
      </p:sp>
    </p:spTree>
    <p:extLst>
      <p:ext uri="{BB962C8B-B14F-4D97-AF65-F5344CB8AC3E}">
        <p14:creationId xmlns:p14="http://schemas.microsoft.com/office/powerpoint/2010/main" val="1885422585"/>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12476</TotalTime>
  <Words>3033</Words>
  <Application>Microsoft Office PowerPoint</Application>
  <PresentationFormat>Widescreen</PresentationFormat>
  <Paragraphs>712</Paragraphs>
  <Slides>43</Slides>
  <Notes>20</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43</vt:i4>
      </vt:variant>
    </vt:vector>
  </HeadingPairs>
  <TitlesOfParts>
    <vt:vector size="55" baseType="lpstr">
      <vt:lpstr>Yu Gothic UI Semilight</vt:lpstr>
      <vt:lpstr>Microsoft YaHei UI Light</vt:lpstr>
      <vt:lpstr>Arial</vt:lpstr>
      <vt:lpstr>Calibri</vt:lpstr>
      <vt:lpstr>Calibri Light</vt:lpstr>
      <vt:lpstr>Office Theme</vt:lpstr>
      <vt:lpstr>1_Office Theme</vt:lpstr>
      <vt:lpstr>2_Office Theme</vt:lpstr>
      <vt:lpstr>3_Office Theme</vt:lpstr>
      <vt:lpstr>4_Office Theme</vt:lpstr>
      <vt:lpstr>5_Office Theme</vt:lpstr>
      <vt:lpstr>6_Office Theme</vt:lpstr>
      <vt:lpstr>SOCIOLOGINIS TYRIMAS „MOTERŲ IR VYRŲ PADĖTIES SKIRTUMAI LIETUVOJE“</vt:lpstr>
      <vt:lpstr>PowerPoint Presentation</vt:lpstr>
      <vt:lpstr>TYRIMO METODIKA</vt:lpstr>
      <vt:lpstr>STATISTINĖ PAKLAIDA</vt:lpstr>
      <vt:lpstr>RESPONDENTŲ SOCIALINĖS-DEMOGRAFINĖS CHARAKTERISTIKOS (PROC.)</vt:lpstr>
      <vt:lpstr>RESPONDENTŲ SOCIALINĖS-DEMOGRAFINĖS CHARAKTERISTIKOS (PROC.)</vt:lpstr>
      <vt:lpstr>PowerPoint Presentation</vt:lpstr>
      <vt:lpstr>PowerPoint Presentation</vt:lpstr>
      <vt:lpstr>ASMENINĖS SITUACIJOS VERTINIMAS (%)</vt:lpstr>
      <vt:lpstr>PowerPoint Presentation</vt:lpstr>
      <vt:lpstr>NUOSTATŲ, SUSIJUSIŲ SU LYČIŲ VAIDMENIMIS, VERTINIMAS (%)</vt:lpstr>
      <vt:lpstr>VYRŲ IR MOTERŲ LYGYBĖS SITUACIJOS POKYČIŲ VERTINIMAS (%)</vt:lpstr>
      <vt:lpstr>NUOSTATŲ, SUSIJUSIŲ SU LYČIŲ STEREOTIPAIS, VERTINIMAS (%)</vt:lpstr>
      <vt:lpstr>LŪKESČIAI DĖL PIRMOJO VAIKO LYTIES (%)</vt:lpstr>
      <vt:lpstr>PowerPoint Presentation</vt:lpstr>
      <vt:lpstr>GYVENIMO POROJE IR SOCIOEKONOMINĖS PADĖTIES SĄSAJOS VERTINIMAS (%)</vt:lpstr>
      <vt:lpstr>NUOSTATOS APIE VYRŲ IR MOTERŲ TEISES BEI SOCIOEKONOMINĘ PADĖTĮ (%)</vt:lpstr>
      <vt:lpstr>NUOMONĖ APIE VYRŲ IR MOTERŲ KARJERĄ (%)</vt:lpstr>
      <vt:lpstr>NUOMONĖ APIE PAJAMŲ SKIRTUMĄ TARP LYČIŲ (%)</vt:lpstr>
      <vt:lpstr>PREFERENCIJA VADOVO LYČIAI (%)</vt:lpstr>
      <vt:lpstr>PATIRTIS SUSIJUSI SU DARBDAVIŲ PREFERENCIJOMIS KANDIDATŲ LYČIAI (%)</vt:lpstr>
      <vt:lpstr>PowerPoint Presentation</vt:lpstr>
      <vt:lpstr>PAREIGŲ NAMŲ ŪKYJE PASISKIRSTYMAS (%)</vt:lpstr>
      <vt:lpstr>DARBO IR ARTIMŲJŲ PRIEŽIŪROS, SLAUGOS DERINIMAS (%)</vt:lpstr>
      <vt:lpstr>PAJAMŲ PASKIRTSYMAS PAGRINDINĖMS REIKMĖMS NAMŲ ŪKYJE (%)   </vt:lpstr>
      <vt:lpstr>PowerPoint Presentation</vt:lpstr>
      <vt:lpstr>SOCIALINIŲ PROBLEMŲ AKTUALUMO LIETUVOJE VERTINIMAS (%)</vt:lpstr>
      <vt:lpstr>PAŽĮSTAMOS MOTERYS, PATEKUSIOS Į SMURTINES SITUACIJAS (%)</vt:lpstr>
      <vt:lpstr>PAŽĮSTAMI VYRAI, PATEKĘ Į SMURTINES SITUACIJAS (%)</vt:lpstr>
      <vt:lpstr>PAŽĮSTAMOS MOTERYS, PATYRUSIOS SEKSUALINĘ PRIEVARTĄ (%)</vt:lpstr>
      <vt:lpstr>SEKSUALINIO PRIEKABIAVIMO PATYRIMAS ARTIMOJE IR VIEŠOJE APLINKOJE (%)</vt:lpstr>
      <vt:lpstr>PAŽĮSTAMOS ŠEIMOS, SUSIDURIANČIOS SU PRIKLAUSOMYBIŲ PROBLEMA (%)</vt:lpstr>
      <vt:lpstr>ŽINOJIMAS, KUR KREIPTIS PATYRUS DISKRIMINACIJĄ (%)</vt:lpstr>
      <vt:lpstr>KETINIMAS KREIPTIS Į KOMPETENTINGAS INSTITUCIJAS DĖL GALIMO TEISIŲ PAŽEIDIMO (%)</vt:lpstr>
      <vt:lpstr>PowerPoint Presentation</vt:lpstr>
      <vt:lpstr>VYRŲ IR MOTERŲ LYGYBĖS POKYČIŲ PANDEMIJOS METU VERTINIMAS (%)</vt:lpstr>
      <vt:lpstr>BUITIES DARBŲ KIEKIO POKYČIAI KARANTINO METU (%)</vt:lpstr>
      <vt:lpstr>DARBO VALANDŲ TRUMPINIMAS DĖL KARANTINO SUKELTŲ NEPATOGUMŲ (%)</vt:lpstr>
      <vt:lpstr>DALINIMASIS NAMŲ RUOŠA KARANTINO METU (%)</vt:lpstr>
      <vt:lpstr>LAIKO, PRALEIDŽIAMO SU VAIKAIS, POKYČIAI KARANTINO METU (%)</vt:lpstr>
      <vt:lpstr>PowerPoint Presentation</vt:lpstr>
      <vt:lpstr>IŠVADOS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Remigijus</dc:creator>
  <cp:lastModifiedBy>Ignas</cp:lastModifiedBy>
  <cp:revision>1124</cp:revision>
  <cp:lastPrinted>2017-11-30T14:44:13Z</cp:lastPrinted>
  <dcterms:created xsi:type="dcterms:W3CDTF">2016-10-12T19:46:29Z</dcterms:created>
  <dcterms:modified xsi:type="dcterms:W3CDTF">2021-11-08T11:38:42Z</dcterms:modified>
</cp:coreProperties>
</file>